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45" r:id="rId5"/>
    <p:sldId id="463" r:id="rId6"/>
    <p:sldId id="474" r:id="rId7"/>
    <p:sldId id="475" r:id="rId8"/>
    <p:sldId id="491" r:id="rId9"/>
    <p:sldId id="492" r:id="rId10"/>
    <p:sldId id="481" r:id="rId11"/>
    <p:sldId id="498" r:id="rId12"/>
    <p:sldId id="482" r:id="rId13"/>
    <p:sldId id="499" r:id="rId14"/>
    <p:sldId id="493" r:id="rId15"/>
    <p:sldId id="494" r:id="rId16"/>
    <p:sldId id="484" r:id="rId17"/>
    <p:sldId id="495" r:id="rId18"/>
    <p:sldId id="508" r:id="rId19"/>
    <p:sldId id="509" r:id="rId20"/>
    <p:sldId id="504" r:id="rId21"/>
    <p:sldId id="505" r:id="rId22"/>
    <p:sldId id="503" r:id="rId23"/>
    <p:sldId id="496" r:id="rId24"/>
    <p:sldId id="478" r:id="rId25"/>
    <p:sldId id="506" r:id="rId26"/>
    <p:sldId id="500" r:id="rId27"/>
    <p:sldId id="501" r:id="rId28"/>
    <p:sldId id="507" r:id="rId29"/>
    <p:sldId id="510" r:id="rId30"/>
    <p:sldId id="502" r:id="rId31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1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, Dennis" initials="SD" lastIdx="2" clrIdx="0">
    <p:extLst>
      <p:ext uri="{19B8F6BF-5375-455C-9EA6-DF929625EA0E}">
        <p15:presenceInfo xmlns:p15="http://schemas.microsoft.com/office/powerpoint/2012/main" xmlns="" userId="S-1-5-21-2085822419-1801930187-267877851-719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120"/>
    <a:srgbClr val="CC00CC"/>
    <a:srgbClr val="00FF99"/>
    <a:srgbClr val="F1B830"/>
    <a:srgbClr val="7E5E96"/>
    <a:srgbClr val="E7473B"/>
    <a:srgbClr val="E31B23"/>
    <a:srgbClr val="FF7C80"/>
    <a:srgbClr val="9D1C20"/>
    <a:srgbClr val="4F7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15" autoAdjust="0"/>
  </p:normalViewPr>
  <p:slideViewPr>
    <p:cSldViewPr snapToGrid="0">
      <p:cViewPr>
        <p:scale>
          <a:sx n="94" d="100"/>
          <a:sy n="94" d="100"/>
        </p:scale>
        <p:origin x="-186" y="72"/>
      </p:cViewPr>
      <p:guideLst>
        <p:guide orient="horz" pos="2160"/>
        <p:guide orient="horz" pos="4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68" y="-66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Health Expenditures</a:t>
            </a:r>
            <a:r>
              <a:rPr lang="en-US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GCC</a:t>
            </a:r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CHE - Govt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Sheet1!$C$5:$H$5</c:f>
              <c:strCache>
                <c:ptCount val="6"/>
                <c:pt idx="0">
                  <c:v>Y 2010</c:v>
                </c:pt>
                <c:pt idx="1">
                  <c:v>Y 2011</c:v>
                </c:pt>
                <c:pt idx="2">
                  <c:v>Y 2012</c:v>
                </c:pt>
                <c:pt idx="3">
                  <c:v>Y 2013</c:v>
                </c:pt>
                <c:pt idx="4">
                  <c:v>Y 2014</c:v>
                </c:pt>
                <c:pt idx="5">
                  <c:v>Y 2015</c:v>
                </c:pt>
              </c:strCache>
            </c:strRef>
          </c:cat>
          <c:val>
            <c:numRef>
              <c:f>Sheet1!$C$6:$H$6</c:f>
              <c:numCache>
                <c:formatCode>General</c:formatCode>
                <c:ptCount val="6"/>
                <c:pt idx="0">
                  <c:v>26.1</c:v>
                </c:pt>
                <c:pt idx="1">
                  <c:v>33.5</c:v>
                </c:pt>
                <c:pt idx="2">
                  <c:v>38.299999999999997</c:v>
                </c:pt>
                <c:pt idx="3">
                  <c:v>43.4</c:v>
                </c:pt>
                <c:pt idx="4">
                  <c:v>51</c:v>
                </c:pt>
                <c:pt idx="5">
                  <c:v>47.6</c:v>
                </c:pt>
              </c:numCache>
            </c:numRef>
          </c:val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CHE-Private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Sheet1!$C$5:$H$5</c:f>
              <c:strCache>
                <c:ptCount val="6"/>
                <c:pt idx="0">
                  <c:v>Y 2010</c:v>
                </c:pt>
                <c:pt idx="1">
                  <c:v>Y 2011</c:v>
                </c:pt>
                <c:pt idx="2">
                  <c:v>Y 2012</c:v>
                </c:pt>
                <c:pt idx="3">
                  <c:v>Y 2013</c:v>
                </c:pt>
                <c:pt idx="4">
                  <c:v>Y 2014</c:v>
                </c:pt>
                <c:pt idx="5">
                  <c:v>Y 2015</c:v>
                </c:pt>
              </c:strCache>
            </c:strRef>
          </c:cat>
          <c:val>
            <c:numRef>
              <c:f>Sheet1!$C$7:$H$7</c:f>
              <c:numCache>
                <c:formatCode>General</c:formatCode>
                <c:ptCount val="6"/>
                <c:pt idx="0">
                  <c:v>11.4</c:v>
                </c:pt>
                <c:pt idx="1">
                  <c:v>12.9</c:v>
                </c:pt>
                <c:pt idx="2">
                  <c:v>14.3</c:v>
                </c:pt>
                <c:pt idx="3">
                  <c:v>15.5</c:v>
                </c:pt>
                <c:pt idx="4">
                  <c:v>16.7</c:v>
                </c:pt>
                <c:pt idx="5">
                  <c:v>16.8</c:v>
                </c:pt>
              </c:numCache>
            </c:numRef>
          </c:val>
        </c:ser>
        <c:ser>
          <c:idx val="2"/>
          <c:order val="2"/>
          <c:tx>
            <c:strRef>
              <c:f>Sheet1!$B$8</c:f>
              <c:strCache>
                <c:ptCount val="1"/>
                <c:pt idx="0">
                  <c:v>Total CHE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Sheet1!$C$5:$H$5</c:f>
              <c:strCache>
                <c:ptCount val="6"/>
                <c:pt idx="0">
                  <c:v>Y 2010</c:v>
                </c:pt>
                <c:pt idx="1">
                  <c:v>Y 2011</c:v>
                </c:pt>
                <c:pt idx="2">
                  <c:v>Y 2012</c:v>
                </c:pt>
                <c:pt idx="3">
                  <c:v>Y 2013</c:v>
                </c:pt>
                <c:pt idx="4">
                  <c:v>Y 2014</c:v>
                </c:pt>
                <c:pt idx="5">
                  <c:v>Y 2015</c:v>
                </c:pt>
              </c:strCache>
            </c:strRef>
          </c:cat>
          <c:val>
            <c:numRef>
              <c:f>Sheet1!$C$8:$H$8</c:f>
              <c:numCache>
                <c:formatCode>General</c:formatCode>
                <c:ptCount val="6"/>
                <c:pt idx="0">
                  <c:v>37.5</c:v>
                </c:pt>
                <c:pt idx="1">
                  <c:v>46.4</c:v>
                </c:pt>
                <c:pt idx="2">
                  <c:v>52.599999999999994</c:v>
                </c:pt>
                <c:pt idx="3">
                  <c:v>58.9</c:v>
                </c:pt>
                <c:pt idx="4">
                  <c:v>67.7</c:v>
                </c:pt>
                <c:pt idx="5">
                  <c:v>64.400000000000006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07072"/>
        <c:axId val="41512960"/>
      </c:barChart>
      <c:catAx>
        <c:axId val="4150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12960"/>
        <c:crosses val="autoZero"/>
        <c:auto val="1"/>
        <c:lblAlgn val="ctr"/>
        <c:lblOffset val="100"/>
        <c:noMultiLvlLbl val="0"/>
      </c:catAx>
      <c:valAx>
        <c:axId val="41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0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en-US" sz="1400" dirty="0">
                <a:solidFill>
                  <a:schemeClr val="tx1"/>
                </a:solidFill>
              </a:rPr>
              <a:t>Healthcare spending in the GCC – US$ Billion</a:t>
            </a:r>
          </a:p>
        </c:rich>
      </c:tx>
      <c:layout>
        <c:manualLayout>
          <c:xMode val="edge"/>
          <c:yMode val="edge"/>
          <c:x val="0.15167579596028757"/>
          <c:y val="2.77777777777779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800578499116181E-2"/>
          <c:y val="0.14261592300962381"/>
          <c:w val="0.90503615619476141"/>
          <c:h val="0.733718649752114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Sheet1!$D$55:$D$56</c:f>
              <c:strCache>
                <c:ptCount val="2"/>
                <c:pt idx="0">
                  <c:v>Current</c:v>
                </c:pt>
                <c:pt idx="1">
                  <c:v>Y 2025</c:v>
                </c:pt>
              </c:strCache>
            </c:strRef>
          </c:cat>
          <c:val>
            <c:numRef>
              <c:f>Sheet1!$E$55:$E$56</c:f>
              <c:numCache>
                <c:formatCode>General</c:formatCode>
                <c:ptCount val="2"/>
                <c:pt idx="0">
                  <c:v>12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099136"/>
        <c:axId val="49101824"/>
      </c:barChart>
      <c:catAx>
        <c:axId val="4909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9101824"/>
        <c:crosses val="autoZero"/>
        <c:auto val="1"/>
        <c:lblAlgn val="ctr"/>
        <c:lblOffset val="100"/>
        <c:noMultiLvlLbl val="0"/>
      </c:catAx>
      <c:valAx>
        <c:axId val="49101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09913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GCC Health Insurance Market - GWP ( US$ bn)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Sheet1!$B$44:$B$53</c:f>
              <c:strCache>
                <c:ptCount val="10"/>
                <c:pt idx="0">
                  <c:v>Y 2011</c:v>
                </c:pt>
                <c:pt idx="1">
                  <c:v>Y 2012</c:v>
                </c:pt>
                <c:pt idx="2">
                  <c:v>Y 2013</c:v>
                </c:pt>
                <c:pt idx="3">
                  <c:v>Y 2014</c:v>
                </c:pt>
                <c:pt idx="4">
                  <c:v>Y 2015</c:v>
                </c:pt>
                <c:pt idx="5">
                  <c:v>Y 2016</c:v>
                </c:pt>
                <c:pt idx="6">
                  <c:v>Y 2017 E</c:v>
                </c:pt>
                <c:pt idx="7">
                  <c:v>Y 2018 E</c:v>
                </c:pt>
                <c:pt idx="8">
                  <c:v>Y 2019 F</c:v>
                </c:pt>
                <c:pt idx="9">
                  <c:v>Y 2020 F</c:v>
                </c:pt>
              </c:strCache>
            </c:strRef>
          </c:cat>
          <c:val>
            <c:numRef>
              <c:f>Sheet1!$C$44:$C$53</c:f>
              <c:numCache>
                <c:formatCode>_(* #,##0.0_);_(* \(#,##0.0\);_(* "-"??_);_(@_)</c:formatCode>
                <c:ptCount val="10"/>
                <c:pt idx="0">
                  <c:v>3.7631999999999999</c:v>
                </c:pt>
                <c:pt idx="1">
                  <c:v>4.5439999999999996</c:v>
                </c:pt>
                <c:pt idx="2">
                  <c:v>7.3647</c:v>
                </c:pt>
                <c:pt idx="3">
                  <c:v>8.7665000000000006</c:v>
                </c:pt>
                <c:pt idx="4">
                  <c:v>10.611599999999999</c:v>
                </c:pt>
                <c:pt idx="5">
                  <c:v>11.679</c:v>
                </c:pt>
                <c:pt idx="6">
                  <c:v>13.43085</c:v>
                </c:pt>
                <c:pt idx="7">
                  <c:v>15.445477499999999</c:v>
                </c:pt>
                <c:pt idx="8">
                  <c:v>17.762299124999998</c:v>
                </c:pt>
                <c:pt idx="9">
                  <c:v>20.426643993749998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797440"/>
        <c:axId val="52800128"/>
      </c:barChart>
      <c:catAx>
        <c:axId val="5279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00128"/>
        <c:crosses val="autoZero"/>
        <c:auto val="1"/>
        <c:lblAlgn val="ctr"/>
        <c:lblOffset val="100"/>
        <c:noMultiLvlLbl val="0"/>
      </c:catAx>
      <c:valAx>
        <c:axId val="5280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GCC Health Insurance - Retention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Sheet1!$B$44:$B$53</c:f>
              <c:strCache>
                <c:ptCount val="10"/>
                <c:pt idx="0">
                  <c:v>Y 2011</c:v>
                </c:pt>
                <c:pt idx="1">
                  <c:v>Y 2012</c:v>
                </c:pt>
                <c:pt idx="2">
                  <c:v>Y 2013</c:v>
                </c:pt>
                <c:pt idx="3">
                  <c:v>Y 2014</c:v>
                </c:pt>
                <c:pt idx="4">
                  <c:v>Y 2015</c:v>
                </c:pt>
                <c:pt idx="5">
                  <c:v>Y 2016</c:v>
                </c:pt>
                <c:pt idx="6">
                  <c:v>Y 2017 E</c:v>
                </c:pt>
                <c:pt idx="7">
                  <c:v>Y 2018 E</c:v>
                </c:pt>
                <c:pt idx="8">
                  <c:v>Y 2019 F</c:v>
                </c:pt>
                <c:pt idx="9">
                  <c:v>Y 2020 F</c:v>
                </c:pt>
              </c:strCache>
            </c:strRef>
          </c:cat>
          <c:val>
            <c:numRef>
              <c:f>Sheet1!$D$44:$D$53</c:f>
              <c:numCache>
                <c:formatCode>_(* #,##0.00_);_(* \(#,##0.00\);_(* "-"??_);_(@_)</c:formatCode>
                <c:ptCount val="10"/>
                <c:pt idx="0">
                  <c:v>0.7</c:v>
                </c:pt>
                <c:pt idx="1">
                  <c:v>0.72499999999999998</c:v>
                </c:pt>
                <c:pt idx="2">
                  <c:v>0.72499999999999998</c:v>
                </c:pt>
                <c:pt idx="3">
                  <c:v>0.75</c:v>
                </c:pt>
                <c:pt idx="4">
                  <c:v>0.77</c:v>
                </c:pt>
                <c:pt idx="5">
                  <c:v>0.77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901760"/>
        <c:axId val="52908032"/>
      </c:lineChart>
      <c:catAx>
        <c:axId val="5290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08032"/>
        <c:crosses val="autoZero"/>
        <c:auto val="1"/>
        <c:lblAlgn val="ctr"/>
        <c:lblOffset val="100"/>
        <c:noMultiLvlLbl val="0"/>
      </c:catAx>
      <c:valAx>
        <c:axId val="5290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0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Net Loss Ratios</a:t>
            </a:r>
            <a:r>
              <a:rPr lang="en-US" sz="1200" b="1" baseline="0"/>
              <a:t> of KSA and UAE ( accounts for 70% of Total Health GWP)</a:t>
            </a:r>
            <a:endParaRPr lang="en-US" sz="12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Sheet3!$D$59:$D$64</c:f>
              <c:strCache>
                <c:ptCount val="6"/>
                <c:pt idx="0">
                  <c:v>Y 2010</c:v>
                </c:pt>
                <c:pt idx="1">
                  <c:v>Y 2011</c:v>
                </c:pt>
                <c:pt idx="2">
                  <c:v>Y 2012</c:v>
                </c:pt>
                <c:pt idx="3">
                  <c:v>Y 2013</c:v>
                </c:pt>
                <c:pt idx="4">
                  <c:v>Y 2014</c:v>
                </c:pt>
                <c:pt idx="5">
                  <c:v>Y 2015</c:v>
                </c:pt>
              </c:strCache>
            </c:strRef>
          </c:cat>
          <c:val>
            <c:numRef>
              <c:f>Sheet3!$E$59:$E$64</c:f>
              <c:numCache>
                <c:formatCode>General</c:formatCode>
                <c:ptCount val="6"/>
                <c:pt idx="0">
                  <c:v>80</c:v>
                </c:pt>
                <c:pt idx="1">
                  <c:v>91</c:v>
                </c:pt>
                <c:pt idx="2">
                  <c:v>89</c:v>
                </c:pt>
                <c:pt idx="3">
                  <c:v>90</c:v>
                </c:pt>
                <c:pt idx="4">
                  <c:v>86</c:v>
                </c:pt>
                <c:pt idx="5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02240"/>
        <c:axId val="53003776"/>
      </c:barChart>
      <c:catAx>
        <c:axId val="5300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03776"/>
        <c:crosses val="autoZero"/>
        <c:auto val="1"/>
        <c:lblAlgn val="ctr"/>
        <c:lblOffset val="100"/>
        <c:noMultiLvlLbl val="0"/>
      </c:catAx>
      <c:valAx>
        <c:axId val="5300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0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GCC Health Expenditure by Service Type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Sheet1!$B$62</c:f>
              <c:strCache>
                <c:ptCount val="1"/>
                <c:pt idx="0">
                  <c:v>Out Patient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Sheet1!$C$61:$G$61</c:f>
              <c:strCache>
                <c:ptCount val="5"/>
                <c:pt idx="0">
                  <c:v>Y 2016</c:v>
                </c:pt>
                <c:pt idx="1">
                  <c:v>Y 2017</c:v>
                </c:pt>
                <c:pt idx="2">
                  <c:v>Y 2018</c:v>
                </c:pt>
                <c:pt idx="3">
                  <c:v>Y 2019</c:v>
                </c:pt>
                <c:pt idx="4">
                  <c:v>Y 2020</c:v>
                </c:pt>
              </c:strCache>
            </c:strRef>
          </c:cat>
          <c:val>
            <c:numRef>
              <c:f>Sheet1!$C$62:$G$62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22.4</c:v>
                </c:pt>
                <c:pt idx="2">
                  <c:v>24</c:v>
                </c:pt>
                <c:pt idx="3">
                  <c:v>27.7</c:v>
                </c:pt>
                <c:pt idx="4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Sheet1!$B$63</c:f>
              <c:strCache>
                <c:ptCount val="1"/>
                <c:pt idx="0">
                  <c:v>In Patient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Sheet1!$C$61:$G$61</c:f>
              <c:strCache>
                <c:ptCount val="5"/>
                <c:pt idx="0">
                  <c:v>Y 2016</c:v>
                </c:pt>
                <c:pt idx="1">
                  <c:v>Y 2017</c:v>
                </c:pt>
                <c:pt idx="2">
                  <c:v>Y 2018</c:v>
                </c:pt>
                <c:pt idx="3">
                  <c:v>Y 2019</c:v>
                </c:pt>
                <c:pt idx="4">
                  <c:v>Y 2020</c:v>
                </c:pt>
              </c:strCache>
            </c:strRef>
          </c:cat>
          <c:val>
            <c:numRef>
              <c:f>Sheet1!$C$63:$G$63</c:f>
              <c:numCache>
                <c:formatCode>General</c:formatCode>
                <c:ptCount val="5"/>
                <c:pt idx="0">
                  <c:v>29.8</c:v>
                </c:pt>
                <c:pt idx="1">
                  <c:v>32.5</c:v>
                </c:pt>
                <c:pt idx="2">
                  <c:v>34.700000000000003</c:v>
                </c:pt>
                <c:pt idx="3">
                  <c:v>39.6</c:v>
                </c:pt>
                <c:pt idx="4">
                  <c:v>45.4</c:v>
                </c:pt>
              </c:numCache>
            </c:numRef>
          </c:val>
        </c:ser>
        <c:ser>
          <c:idx val="2"/>
          <c:order val="2"/>
          <c:tx>
            <c:strRef>
              <c:f>Sheet1!$B$64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Sheet1!$C$61:$G$61</c:f>
              <c:strCache>
                <c:ptCount val="5"/>
                <c:pt idx="0">
                  <c:v>Y 2016</c:v>
                </c:pt>
                <c:pt idx="1">
                  <c:v>Y 2017</c:v>
                </c:pt>
                <c:pt idx="2">
                  <c:v>Y 2018</c:v>
                </c:pt>
                <c:pt idx="3">
                  <c:v>Y 2019</c:v>
                </c:pt>
                <c:pt idx="4">
                  <c:v>Y 2020</c:v>
                </c:pt>
              </c:strCache>
            </c:strRef>
          </c:cat>
          <c:val>
            <c:numRef>
              <c:f>Sheet1!$C$64:$G$64</c:f>
              <c:numCache>
                <c:formatCode>General</c:formatCode>
                <c:ptCount val="5"/>
                <c:pt idx="0">
                  <c:v>19.899999999999999</c:v>
                </c:pt>
                <c:pt idx="1">
                  <c:v>21.2</c:v>
                </c:pt>
                <c:pt idx="2">
                  <c:v>22.3</c:v>
                </c:pt>
                <c:pt idx="3">
                  <c:v>24.6</c:v>
                </c:pt>
                <c:pt idx="4">
                  <c:v>27.3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412928"/>
        <c:axId val="70414720"/>
      </c:barChart>
      <c:catAx>
        <c:axId val="7041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14720"/>
        <c:crosses val="autoZero"/>
        <c:auto val="1"/>
        <c:lblAlgn val="ctr"/>
        <c:lblOffset val="100"/>
        <c:noMultiLvlLbl val="0"/>
      </c:catAx>
      <c:valAx>
        <c:axId val="7041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1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Results of Listed Providers GCC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Sheet2!$D$4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Sheet2!$B$5:$B$12</c:f>
              <c:strCache>
                <c:ptCount val="8"/>
                <c:pt idx="0">
                  <c:v>Al Hammadi</c:v>
                </c:pt>
                <c:pt idx="1">
                  <c:v>Aster DM</c:v>
                </c:pt>
                <c:pt idx="2">
                  <c:v>Dallah Holding</c:v>
                </c:pt>
                <c:pt idx="3">
                  <c:v>Gulf Medical Projects</c:v>
                </c:pt>
                <c:pt idx="4">
                  <c:v>Medicare Group</c:v>
                </c:pt>
                <c:pt idx="5">
                  <c:v>ME HealthCare</c:v>
                </c:pt>
                <c:pt idx="6">
                  <c:v>Mouwasat Medical Group</c:v>
                </c:pt>
                <c:pt idx="7">
                  <c:v>NMC</c:v>
                </c:pt>
              </c:strCache>
            </c:strRef>
          </c:cat>
          <c:val>
            <c:numRef>
              <c:f>Sheet2!$D$5:$D$12</c:f>
              <c:numCache>
                <c:formatCode>General</c:formatCode>
                <c:ptCount val="8"/>
                <c:pt idx="0">
                  <c:v>28.5</c:v>
                </c:pt>
                <c:pt idx="1">
                  <c:v>9.1999999999999993</c:v>
                </c:pt>
                <c:pt idx="2">
                  <c:v>26.1</c:v>
                </c:pt>
                <c:pt idx="3">
                  <c:v>21</c:v>
                </c:pt>
                <c:pt idx="4">
                  <c:v>25.3</c:v>
                </c:pt>
                <c:pt idx="5">
                  <c:v>25.4</c:v>
                </c:pt>
                <c:pt idx="6">
                  <c:v>29.6</c:v>
                </c:pt>
                <c:pt idx="7">
                  <c:v>29.1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452736"/>
        <c:axId val="70454272"/>
      </c:barChart>
      <c:catAx>
        <c:axId val="7045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54272"/>
        <c:crosses val="autoZero"/>
        <c:auto val="1"/>
        <c:lblAlgn val="ctr"/>
        <c:lblOffset val="100"/>
        <c:noMultiLvlLbl val="0"/>
      </c:catAx>
      <c:valAx>
        <c:axId val="7045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5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yr CAGR of Listed Providers GCC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Sheet2!$E$4</c:f>
              <c:strCache>
                <c:ptCount val="1"/>
                <c:pt idx="0">
                  <c:v>CAGR-2 yr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Sheet2!$B$5:$B$12</c:f>
              <c:strCache>
                <c:ptCount val="8"/>
                <c:pt idx="0">
                  <c:v>Al Hammadi</c:v>
                </c:pt>
                <c:pt idx="1">
                  <c:v>Aster DM</c:v>
                </c:pt>
                <c:pt idx="2">
                  <c:v>Dallah Holding</c:v>
                </c:pt>
                <c:pt idx="3">
                  <c:v>Gulf Medical Projects</c:v>
                </c:pt>
                <c:pt idx="4">
                  <c:v>Medicare Group</c:v>
                </c:pt>
                <c:pt idx="5">
                  <c:v>ME HealthCare</c:v>
                </c:pt>
                <c:pt idx="6">
                  <c:v>Mouwasat Medical Group</c:v>
                </c:pt>
                <c:pt idx="7">
                  <c:v>NMC</c:v>
                </c:pt>
              </c:strCache>
            </c:strRef>
          </c:cat>
          <c:val>
            <c:numRef>
              <c:f>Sheet2!$E$5:$E$12</c:f>
              <c:numCache>
                <c:formatCode>General</c:formatCode>
                <c:ptCount val="8"/>
                <c:pt idx="0">
                  <c:v>12.4</c:v>
                </c:pt>
                <c:pt idx="1">
                  <c:v>18.100000000000001</c:v>
                </c:pt>
                <c:pt idx="2">
                  <c:v>10.9</c:v>
                </c:pt>
                <c:pt idx="3">
                  <c:v>-22</c:v>
                </c:pt>
                <c:pt idx="4">
                  <c:v>-11.4</c:v>
                </c:pt>
                <c:pt idx="5">
                  <c:v>2.7</c:v>
                </c:pt>
                <c:pt idx="6">
                  <c:v>19.8</c:v>
                </c:pt>
                <c:pt idx="7">
                  <c:v>49.8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067776"/>
        <c:axId val="79081856"/>
      </c:barChart>
      <c:catAx>
        <c:axId val="7906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81856"/>
        <c:crosses val="autoZero"/>
        <c:auto val="1"/>
        <c:lblAlgn val="ctr"/>
        <c:lblOffset val="100"/>
        <c:noMultiLvlLbl val="0"/>
      </c:catAx>
      <c:valAx>
        <c:axId val="7908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6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GCC Medical Cost Trends - Net of General Inflation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Sheet1!$B$51</c:f>
              <c:strCache>
                <c:ptCount val="1"/>
                <c:pt idx="0">
                  <c:v>KSA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Sheet1!$C$50:$J$50</c:f>
              <c:strCache>
                <c:ptCount val="8"/>
                <c:pt idx="0">
                  <c:v>Y 2010</c:v>
                </c:pt>
                <c:pt idx="1">
                  <c:v>Y 2011</c:v>
                </c:pt>
                <c:pt idx="2">
                  <c:v>Y 2012</c:v>
                </c:pt>
                <c:pt idx="3">
                  <c:v>Y 2013</c:v>
                </c:pt>
                <c:pt idx="4">
                  <c:v>Y 2014</c:v>
                </c:pt>
                <c:pt idx="5">
                  <c:v>Y 2015</c:v>
                </c:pt>
                <c:pt idx="6">
                  <c:v>Y 2016</c:v>
                </c:pt>
                <c:pt idx="7">
                  <c:v>Y 2017</c:v>
                </c:pt>
              </c:strCache>
            </c:strRef>
          </c:cat>
          <c:val>
            <c:numRef>
              <c:f>Sheet1!$C$51:$J$51</c:f>
              <c:numCache>
                <c:formatCode>General</c:formatCode>
                <c:ptCount val="8"/>
                <c:pt idx="0">
                  <c:v>3</c:v>
                </c:pt>
                <c:pt idx="1">
                  <c:v>5</c:v>
                </c:pt>
                <c:pt idx="2">
                  <c:v>5.7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  <c:pt idx="6">
                  <c:v>1.5</c:v>
                </c:pt>
                <c:pt idx="7">
                  <c:v>5.7</c:v>
                </c:pt>
              </c:numCache>
            </c:numRef>
          </c:val>
        </c:ser>
        <c:ser>
          <c:idx val="1"/>
          <c:order val="1"/>
          <c:tx>
            <c:strRef>
              <c:f>Sheet1!$B$52</c:f>
              <c:strCache>
                <c:ptCount val="1"/>
                <c:pt idx="0">
                  <c:v>UAE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Sheet1!$C$50:$J$50</c:f>
              <c:strCache>
                <c:ptCount val="8"/>
                <c:pt idx="0">
                  <c:v>Y 2010</c:v>
                </c:pt>
                <c:pt idx="1">
                  <c:v>Y 2011</c:v>
                </c:pt>
                <c:pt idx="2">
                  <c:v>Y 2012</c:v>
                </c:pt>
                <c:pt idx="3">
                  <c:v>Y 2013</c:v>
                </c:pt>
                <c:pt idx="4">
                  <c:v>Y 2014</c:v>
                </c:pt>
                <c:pt idx="5">
                  <c:v>Y 2015</c:v>
                </c:pt>
                <c:pt idx="6">
                  <c:v>Y 2016</c:v>
                </c:pt>
                <c:pt idx="7">
                  <c:v>Y 2017</c:v>
                </c:pt>
              </c:strCache>
            </c:strRef>
          </c:cat>
          <c:val>
            <c:numRef>
              <c:f>Sheet1!$C$52:$J$52</c:f>
              <c:numCache>
                <c:formatCode>General</c:formatCode>
                <c:ptCount val="8"/>
                <c:pt idx="0">
                  <c:v>10.199999999999999</c:v>
                </c:pt>
                <c:pt idx="1">
                  <c:v>9.5</c:v>
                </c:pt>
                <c:pt idx="2">
                  <c:v>8.5</c:v>
                </c:pt>
                <c:pt idx="3">
                  <c:v>8</c:v>
                </c:pt>
                <c:pt idx="4">
                  <c:v>7.5</c:v>
                </c:pt>
                <c:pt idx="5">
                  <c:v>8</c:v>
                </c:pt>
                <c:pt idx="6">
                  <c:v>10.5</c:v>
                </c:pt>
                <c:pt idx="7">
                  <c:v>9.9</c:v>
                </c:pt>
              </c:numCache>
            </c:numRef>
          </c:val>
        </c:ser>
        <c:ser>
          <c:idx val="2"/>
          <c:order val="2"/>
          <c:tx>
            <c:strRef>
              <c:f>Sheet1!$B$53</c:f>
              <c:strCache>
                <c:ptCount val="1"/>
                <c:pt idx="0">
                  <c:v>Kuwait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Sheet1!$C$50:$J$50</c:f>
              <c:strCache>
                <c:ptCount val="8"/>
                <c:pt idx="0">
                  <c:v>Y 2010</c:v>
                </c:pt>
                <c:pt idx="1">
                  <c:v>Y 2011</c:v>
                </c:pt>
                <c:pt idx="2">
                  <c:v>Y 2012</c:v>
                </c:pt>
                <c:pt idx="3">
                  <c:v>Y 2013</c:v>
                </c:pt>
                <c:pt idx="4">
                  <c:v>Y 2014</c:v>
                </c:pt>
                <c:pt idx="5">
                  <c:v>Y 2015</c:v>
                </c:pt>
                <c:pt idx="6">
                  <c:v>Y 2016</c:v>
                </c:pt>
                <c:pt idx="7">
                  <c:v>Y 2017</c:v>
                </c:pt>
              </c:strCache>
            </c:strRef>
          </c:cat>
          <c:val>
            <c:numRef>
              <c:f>Sheet1!$C$53:$J$53</c:f>
              <c:numCache>
                <c:formatCode>General</c:formatCode>
                <c:ptCount val="8"/>
                <c:pt idx="0">
                  <c:v>3.5</c:v>
                </c:pt>
                <c:pt idx="1">
                  <c:v>3</c:v>
                </c:pt>
                <c:pt idx="2">
                  <c:v>6.5</c:v>
                </c:pt>
                <c:pt idx="3">
                  <c:v>7</c:v>
                </c:pt>
                <c:pt idx="4">
                  <c:v>6.8</c:v>
                </c:pt>
                <c:pt idx="5">
                  <c:v>5.5</c:v>
                </c:pt>
                <c:pt idx="6">
                  <c:v>3.5</c:v>
                </c:pt>
                <c:pt idx="7">
                  <c:v>1.5</c:v>
                </c:pt>
              </c:numCache>
            </c:numRef>
          </c:val>
        </c:ser>
        <c:ser>
          <c:idx val="3"/>
          <c:order val="3"/>
          <c:tx>
            <c:strRef>
              <c:f>Sheet1!$B$54</c:f>
              <c:strCache>
                <c:ptCount val="1"/>
                <c:pt idx="0">
                  <c:v>Qatar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Sheet1!$C$50:$J$50</c:f>
              <c:strCache>
                <c:ptCount val="8"/>
                <c:pt idx="0">
                  <c:v>Y 2010</c:v>
                </c:pt>
                <c:pt idx="1">
                  <c:v>Y 2011</c:v>
                </c:pt>
                <c:pt idx="2">
                  <c:v>Y 2012</c:v>
                </c:pt>
                <c:pt idx="3">
                  <c:v>Y 2013</c:v>
                </c:pt>
                <c:pt idx="4">
                  <c:v>Y 2014</c:v>
                </c:pt>
                <c:pt idx="5">
                  <c:v>Y 2015</c:v>
                </c:pt>
                <c:pt idx="6">
                  <c:v>Y 2016</c:v>
                </c:pt>
                <c:pt idx="7">
                  <c:v>Y 2017</c:v>
                </c:pt>
              </c:strCache>
            </c:strRef>
          </c:cat>
          <c:val>
            <c:numRef>
              <c:f>Sheet1!$C$54:$J$54</c:f>
              <c:numCache>
                <c:formatCode>General</c:formatCode>
                <c:ptCount val="8"/>
                <c:pt idx="0">
                  <c:v>13.5</c:v>
                </c:pt>
                <c:pt idx="1">
                  <c:v>8.5</c:v>
                </c:pt>
                <c:pt idx="2">
                  <c:v>11</c:v>
                </c:pt>
                <c:pt idx="3">
                  <c:v>9</c:v>
                </c:pt>
                <c:pt idx="4">
                  <c:v>7.5</c:v>
                </c:pt>
                <c:pt idx="5">
                  <c:v>7</c:v>
                </c:pt>
                <c:pt idx="6">
                  <c:v>3</c:v>
                </c:pt>
                <c:pt idx="7">
                  <c:v>5.0999999999999996</c:v>
                </c:pt>
              </c:numCache>
            </c:numRef>
          </c:val>
        </c:ser>
        <c:ser>
          <c:idx val="4"/>
          <c:order val="4"/>
          <c:tx>
            <c:strRef>
              <c:f>Sheet1!$B$55</c:f>
              <c:strCache>
                <c:ptCount val="1"/>
                <c:pt idx="0">
                  <c:v>Oman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Sheet1!$C$50:$J$50</c:f>
              <c:strCache>
                <c:ptCount val="8"/>
                <c:pt idx="0">
                  <c:v>Y 2010</c:v>
                </c:pt>
                <c:pt idx="1">
                  <c:v>Y 2011</c:v>
                </c:pt>
                <c:pt idx="2">
                  <c:v>Y 2012</c:v>
                </c:pt>
                <c:pt idx="3">
                  <c:v>Y 2013</c:v>
                </c:pt>
                <c:pt idx="4">
                  <c:v>Y 2014</c:v>
                </c:pt>
                <c:pt idx="5">
                  <c:v>Y 2015</c:v>
                </c:pt>
                <c:pt idx="6">
                  <c:v>Y 2016</c:v>
                </c:pt>
                <c:pt idx="7">
                  <c:v>Y 2017</c:v>
                </c:pt>
              </c:strCache>
            </c:strRef>
          </c:cat>
          <c:val>
            <c:numRef>
              <c:f>Sheet1!$C$55:$J$55</c:f>
              <c:numCache>
                <c:formatCode>General</c:formatCode>
                <c:ptCount val="8"/>
                <c:pt idx="0">
                  <c:v>5</c:v>
                </c:pt>
                <c:pt idx="1">
                  <c:v>4.5</c:v>
                </c:pt>
                <c:pt idx="2">
                  <c:v>7</c:v>
                </c:pt>
                <c:pt idx="3">
                  <c:v>7.5</c:v>
                </c:pt>
                <c:pt idx="4">
                  <c:v>7.5</c:v>
                </c:pt>
                <c:pt idx="5">
                  <c:v>5.5</c:v>
                </c:pt>
                <c:pt idx="6">
                  <c:v>6</c:v>
                </c:pt>
                <c:pt idx="7">
                  <c:v>5.7</c:v>
                </c:pt>
              </c:numCache>
            </c:numRef>
          </c:val>
        </c:ser>
        <c:ser>
          <c:idx val="5"/>
          <c:order val="5"/>
          <c:tx>
            <c:strRef>
              <c:f>Sheet1!$B$56</c:f>
              <c:strCache>
                <c:ptCount val="1"/>
                <c:pt idx="0">
                  <c:v>Bahrain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Sheet1!$C$50:$J$50</c:f>
              <c:strCache>
                <c:ptCount val="8"/>
                <c:pt idx="0">
                  <c:v>Y 2010</c:v>
                </c:pt>
                <c:pt idx="1">
                  <c:v>Y 2011</c:v>
                </c:pt>
                <c:pt idx="2">
                  <c:v>Y 2012</c:v>
                </c:pt>
                <c:pt idx="3">
                  <c:v>Y 2013</c:v>
                </c:pt>
                <c:pt idx="4">
                  <c:v>Y 2014</c:v>
                </c:pt>
                <c:pt idx="5">
                  <c:v>Y 2015</c:v>
                </c:pt>
                <c:pt idx="6">
                  <c:v>Y 2016</c:v>
                </c:pt>
                <c:pt idx="7">
                  <c:v>Y 2017</c:v>
                </c:pt>
              </c:strCache>
            </c:strRef>
          </c:cat>
          <c:val>
            <c:numRef>
              <c:f>Sheet1!$C$56:$J$56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7</c:v>
                </c:pt>
                <c:pt idx="3">
                  <c:v>7.5</c:v>
                </c:pt>
                <c:pt idx="4">
                  <c:v>8</c:v>
                </c:pt>
                <c:pt idx="5">
                  <c:v>8</c:v>
                </c:pt>
                <c:pt idx="6">
                  <c:v>3.5</c:v>
                </c:pt>
                <c:pt idx="7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48352"/>
        <c:axId val="46949888"/>
      </c:barChart>
      <c:catAx>
        <c:axId val="469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49888"/>
        <c:crosses val="autoZero"/>
        <c:auto val="1"/>
        <c:lblAlgn val="ctr"/>
        <c:lblOffset val="100"/>
        <c:noMultiLvlLbl val="0"/>
      </c:catAx>
      <c:valAx>
        <c:axId val="4694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4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Per Capita Total Expenditure on Health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Sheet1!$D$58</c:f>
              <c:strCache>
                <c:ptCount val="1"/>
                <c:pt idx="0">
                  <c:v>Y 2000</c:v>
                </c:pt>
              </c:strCache>
            </c:strRef>
          </c:tx>
          <c:cat>
            <c:strRef>
              <c:f>Sheet1!$C$59:$C$64</c:f>
              <c:strCache>
                <c:ptCount val="6"/>
                <c:pt idx="0">
                  <c:v>Bahrain</c:v>
                </c:pt>
                <c:pt idx="1">
                  <c:v>Kuwait</c:v>
                </c:pt>
                <c:pt idx="2">
                  <c:v>Oman</c:v>
                </c:pt>
                <c:pt idx="3">
                  <c:v>Qatar</c:v>
                </c:pt>
                <c:pt idx="4">
                  <c:v>Saudi</c:v>
                </c:pt>
                <c:pt idx="5">
                  <c:v>UAE</c:v>
                </c:pt>
              </c:strCache>
            </c:strRef>
          </c:cat>
          <c:val>
            <c:numRef>
              <c:f>Sheet1!$D$59:$D$64</c:f>
              <c:numCache>
                <c:formatCode>General</c:formatCode>
                <c:ptCount val="6"/>
                <c:pt idx="0">
                  <c:v>1225</c:v>
                </c:pt>
                <c:pt idx="1">
                  <c:v>1685</c:v>
                </c:pt>
                <c:pt idx="2">
                  <c:v>278</c:v>
                </c:pt>
                <c:pt idx="3">
                  <c:v>1928</c:v>
                </c:pt>
                <c:pt idx="4">
                  <c:v>1246</c:v>
                </c:pt>
                <c:pt idx="5">
                  <c:v>1882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Sheet1!$E$58</c:f>
              <c:strCache>
                <c:ptCount val="1"/>
                <c:pt idx="0">
                  <c:v>Y 2012</c:v>
                </c:pt>
              </c:strCache>
            </c:strRef>
          </c:tx>
          <c:cat>
            <c:strRef>
              <c:f>Sheet1!$C$59:$C$64</c:f>
              <c:strCache>
                <c:ptCount val="6"/>
                <c:pt idx="0">
                  <c:v>Bahrain</c:v>
                </c:pt>
                <c:pt idx="1">
                  <c:v>Kuwait</c:v>
                </c:pt>
                <c:pt idx="2">
                  <c:v>Oman</c:v>
                </c:pt>
                <c:pt idx="3">
                  <c:v>Qatar</c:v>
                </c:pt>
                <c:pt idx="4">
                  <c:v>Saudi</c:v>
                </c:pt>
                <c:pt idx="5">
                  <c:v>UAE</c:v>
                </c:pt>
              </c:strCache>
            </c:strRef>
          </c:cat>
          <c:val>
            <c:numRef>
              <c:f>Sheet1!$E$59:$E$64</c:f>
              <c:numCache>
                <c:formatCode>General</c:formatCode>
                <c:ptCount val="6"/>
                <c:pt idx="0">
                  <c:v>1651</c:v>
                </c:pt>
                <c:pt idx="1">
                  <c:v>2249</c:v>
                </c:pt>
                <c:pt idx="2">
                  <c:v>710</c:v>
                </c:pt>
                <c:pt idx="3">
                  <c:v>2851</c:v>
                </c:pt>
                <c:pt idx="4">
                  <c:v>1990</c:v>
                </c:pt>
                <c:pt idx="5">
                  <c:v>1718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97184"/>
        <c:axId val="41598976"/>
      </c:lineChart>
      <c:catAx>
        <c:axId val="4159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1598976"/>
        <c:crosses val="autoZero"/>
        <c:auto val="1"/>
        <c:lblAlgn val="ctr"/>
        <c:lblOffset val="100"/>
        <c:noMultiLvlLbl val="0"/>
      </c:catAx>
      <c:valAx>
        <c:axId val="4159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15971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Out of Pocket as a % of Private Expenditure on Health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Sheet1!$D$67</c:f>
              <c:strCache>
                <c:ptCount val="1"/>
                <c:pt idx="0">
                  <c:v>Y 2000</c:v>
                </c:pt>
              </c:strCache>
            </c:strRef>
          </c:tx>
          <c:cat>
            <c:strRef>
              <c:f>Sheet1!$C$68:$C$73</c:f>
              <c:strCache>
                <c:ptCount val="6"/>
                <c:pt idx="0">
                  <c:v>Bahrain</c:v>
                </c:pt>
                <c:pt idx="1">
                  <c:v>Kuwait</c:v>
                </c:pt>
                <c:pt idx="2">
                  <c:v>Oman</c:v>
                </c:pt>
                <c:pt idx="3">
                  <c:v>Qatar</c:v>
                </c:pt>
                <c:pt idx="4">
                  <c:v>Saudi</c:v>
                </c:pt>
                <c:pt idx="5">
                  <c:v>UAE</c:v>
                </c:pt>
              </c:strCache>
            </c:strRef>
          </c:cat>
          <c:val>
            <c:numRef>
              <c:f>Sheet1!$D$68:$D$73</c:f>
              <c:numCache>
                <c:formatCode>General</c:formatCode>
                <c:ptCount val="6"/>
                <c:pt idx="0">
                  <c:v>68</c:v>
                </c:pt>
                <c:pt idx="1">
                  <c:v>93</c:v>
                </c:pt>
                <c:pt idx="2">
                  <c:v>64</c:v>
                </c:pt>
                <c:pt idx="3">
                  <c:v>100</c:v>
                </c:pt>
                <c:pt idx="4">
                  <c:v>66</c:v>
                </c:pt>
                <c:pt idx="5">
                  <c:v>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Sheet1!$E$67</c:f>
              <c:strCache>
                <c:ptCount val="1"/>
                <c:pt idx="0">
                  <c:v>Y 2012</c:v>
                </c:pt>
              </c:strCache>
            </c:strRef>
          </c:tx>
          <c:cat>
            <c:strRef>
              <c:f>Sheet1!$C$68:$C$73</c:f>
              <c:strCache>
                <c:ptCount val="6"/>
                <c:pt idx="0">
                  <c:v>Bahrain</c:v>
                </c:pt>
                <c:pt idx="1">
                  <c:v>Kuwait</c:v>
                </c:pt>
                <c:pt idx="2">
                  <c:v>Oman</c:v>
                </c:pt>
                <c:pt idx="3">
                  <c:v>Qatar</c:v>
                </c:pt>
                <c:pt idx="4">
                  <c:v>Saudi</c:v>
                </c:pt>
                <c:pt idx="5">
                  <c:v>UAE</c:v>
                </c:pt>
              </c:strCache>
            </c:strRef>
          </c:cat>
          <c:val>
            <c:numRef>
              <c:f>Sheet1!$E$68:$E$73</c:f>
              <c:numCache>
                <c:formatCode>General</c:formatCode>
                <c:ptCount val="6"/>
                <c:pt idx="0">
                  <c:v>53</c:v>
                </c:pt>
                <c:pt idx="1">
                  <c:v>90</c:v>
                </c:pt>
                <c:pt idx="2">
                  <c:v>61</c:v>
                </c:pt>
                <c:pt idx="3">
                  <c:v>52</c:v>
                </c:pt>
                <c:pt idx="4">
                  <c:v>54</c:v>
                </c:pt>
                <c:pt idx="5">
                  <c:v>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52928"/>
        <c:axId val="47454464"/>
      </c:lineChart>
      <c:catAx>
        <c:axId val="4745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7454464"/>
        <c:crosses val="autoZero"/>
        <c:auto val="1"/>
        <c:lblAlgn val="ctr"/>
        <c:lblOffset val="100"/>
        <c:noMultiLvlLbl val="0"/>
      </c:catAx>
      <c:valAx>
        <c:axId val="4745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74529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GCC Diabetes - Prevalence as a % of population above 25 years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Sheet1!$H$12</c:f>
              <c:strCache>
                <c:ptCount val="1"/>
                <c:pt idx="0">
                  <c:v>Prevalence as a % of population above 25 years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Sheet1!$G$13:$G$18</c:f>
              <c:strCache>
                <c:ptCount val="6"/>
                <c:pt idx="0">
                  <c:v>Oman</c:v>
                </c:pt>
                <c:pt idx="1">
                  <c:v>Qatar</c:v>
                </c:pt>
                <c:pt idx="2">
                  <c:v>Bahrain</c:v>
                </c:pt>
                <c:pt idx="3">
                  <c:v>UAE</c:v>
                </c:pt>
                <c:pt idx="4">
                  <c:v>Kuwait</c:v>
                </c:pt>
                <c:pt idx="5">
                  <c:v>KSA</c:v>
                </c:pt>
              </c:strCache>
            </c:strRef>
          </c:cat>
          <c:val>
            <c:numRef>
              <c:f>Sheet1!$H$13:$H$18</c:f>
              <c:numCache>
                <c:formatCode>General</c:formatCode>
                <c:ptCount val="6"/>
                <c:pt idx="0">
                  <c:v>12.15</c:v>
                </c:pt>
                <c:pt idx="1">
                  <c:v>12.2</c:v>
                </c:pt>
                <c:pt idx="2">
                  <c:v>12.8</c:v>
                </c:pt>
                <c:pt idx="3">
                  <c:v>15.55</c:v>
                </c:pt>
                <c:pt idx="4">
                  <c:v>15.9</c:v>
                </c:pt>
                <c:pt idx="5">
                  <c:v>21.9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070720"/>
        <c:axId val="35071872"/>
      </c:barChart>
      <c:catAx>
        <c:axId val="3507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5071872"/>
        <c:crosses val="autoZero"/>
        <c:auto val="1"/>
        <c:lblAlgn val="ctr"/>
        <c:lblOffset val="100"/>
        <c:noMultiLvlLbl val="0"/>
      </c:catAx>
      <c:valAx>
        <c:axId val="3507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5070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GCC Hypertension - Prevalence as a % of population above 25 years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Sheet1!$H$20</c:f>
              <c:strCache>
                <c:ptCount val="1"/>
                <c:pt idx="0">
                  <c:v>Prevalence as a % of population above 25 years</c:v>
                </c:pt>
              </c:strCache>
            </c:strRef>
          </c:tx>
          <c:spPr>
            <a:solidFill>
              <a:srgbClr val="11612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Sheet1!$G$21:$G$26</c:f>
              <c:strCache>
                <c:ptCount val="6"/>
                <c:pt idx="0">
                  <c:v>Oman</c:v>
                </c:pt>
                <c:pt idx="1">
                  <c:v>Bahrain</c:v>
                </c:pt>
                <c:pt idx="2">
                  <c:v>KSA</c:v>
                </c:pt>
                <c:pt idx="3">
                  <c:v>Kuwait</c:v>
                </c:pt>
                <c:pt idx="4">
                  <c:v>Qatar</c:v>
                </c:pt>
                <c:pt idx="5">
                  <c:v>UAE</c:v>
                </c:pt>
              </c:strCache>
            </c:strRef>
          </c:cat>
          <c:val>
            <c:numRef>
              <c:f>Sheet1!$H$21:$H$26</c:f>
              <c:numCache>
                <c:formatCode>General</c:formatCode>
                <c:ptCount val="6"/>
                <c:pt idx="0">
                  <c:v>25.799999999999997</c:v>
                </c:pt>
                <c:pt idx="1">
                  <c:v>26.35</c:v>
                </c:pt>
                <c:pt idx="2">
                  <c:v>29.95</c:v>
                </c:pt>
                <c:pt idx="3">
                  <c:v>30.799999999999997</c:v>
                </c:pt>
                <c:pt idx="4">
                  <c:v>31</c:v>
                </c:pt>
                <c:pt idx="5">
                  <c:v>33.700000000000003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128448"/>
        <c:axId val="35143680"/>
      </c:barChart>
      <c:catAx>
        <c:axId val="3512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5143680"/>
        <c:crosses val="autoZero"/>
        <c:auto val="1"/>
        <c:lblAlgn val="ctr"/>
        <c:lblOffset val="100"/>
        <c:noMultiLvlLbl val="0"/>
      </c:catAx>
      <c:valAx>
        <c:axId val="3514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5128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GCC Obesity - Prevalence as a % of population above 25 years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Sheet1!$H$28</c:f>
              <c:strCache>
                <c:ptCount val="1"/>
                <c:pt idx="0">
                  <c:v>Prevalence as a % of population above 25 years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Sheet1!$G$29:$G$34</c:f>
              <c:strCache>
                <c:ptCount val="6"/>
                <c:pt idx="0">
                  <c:v>KSA</c:v>
                </c:pt>
                <c:pt idx="1">
                  <c:v>UAE</c:v>
                </c:pt>
                <c:pt idx="2">
                  <c:v>Qatar</c:v>
                </c:pt>
                <c:pt idx="3">
                  <c:v>Kuwait</c:v>
                </c:pt>
                <c:pt idx="4">
                  <c:v>Oman</c:v>
                </c:pt>
                <c:pt idx="5">
                  <c:v>Bahrain</c:v>
                </c:pt>
              </c:strCache>
            </c:strRef>
          </c:cat>
          <c:val>
            <c:numRef>
              <c:f>Sheet1!$H$29:$H$34</c:f>
              <c:numCache>
                <c:formatCode>General</c:formatCode>
                <c:ptCount val="6"/>
                <c:pt idx="0">
                  <c:v>22.65</c:v>
                </c:pt>
                <c:pt idx="1">
                  <c:v>32.549999999999997</c:v>
                </c:pt>
                <c:pt idx="2">
                  <c:v>35.049999999999997</c:v>
                </c:pt>
                <c:pt idx="3">
                  <c:v>36.5</c:v>
                </c:pt>
                <c:pt idx="4">
                  <c:v>36.6</c:v>
                </c:pt>
                <c:pt idx="5">
                  <c:v>44.8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167232"/>
        <c:axId val="35174272"/>
      </c:barChart>
      <c:catAx>
        <c:axId val="3516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5174272"/>
        <c:crosses val="autoZero"/>
        <c:auto val="1"/>
        <c:lblAlgn val="ctr"/>
        <c:lblOffset val="100"/>
        <c:noMultiLvlLbl val="0"/>
      </c:catAx>
      <c:valAx>
        <c:axId val="3517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5167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Healthcare Expenditure as a % of the GDP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Sheet1!$D$26:$D$31</c:f>
              <c:strCache>
                <c:ptCount val="6"/>
                <c:pt idx="0">
                  <c:v>Bahrain</c:v>
                </c:pt>
                <c:pt idx="1">
                  <c:v>Kuwait</c:v>
                </c:pt>
                <c:pt idx="2">
                  <c:v>Oman</c:v>
                </c:pt>
                <c:pt idx="3">
                  <c:v>Qatar</c:v>
                </c:pt>
                <c:pt idx="4">
                  <c:v>KSA</c:v>
                </c:pt>
                <c:pt idx="5">
                  <c:v>UAE</c:v>
                </c:pt>
              </c:strCache>
            </c:strRef>
          </c:cat>
          <c:val>
            <c:numRef>
              <c:f>Sheet1!$E$26:$E$31</c:f>
              <c:numCache>
                <c:formatCode>General</c:formatCode>
                <c:ptCount val="6"/>
                <c:pt idx="0">
                  <c:v>4</c:v>
                </c:pt>
                <c:pt idx="1">
                  <c:v>2.8</c:v>
                </c:pt>
                <c:pt idx="2">
                  <c:v>3</c:v>
                </c:pt>
                <c:pt idx="3">
                  <c:v>4</c:v>
                </c:pt>
                <c:pt idx="4">
                  <c:v>3.9</c:v>
                </c:pt>
                <c:pt idx="5">
                  <c:v>3.1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853952"/>
        <c:axId val="47856640"/>
      </c:barChart>
      <c:catAx>
        <c:axId val="4785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7856640"/>
        <c:crosses val="autoZero"/>
        <c:auto val="1"/>
        <c:lblAlgn val="ctr"/>
        <c:lblOffset val="100"/>
        <c:noMultiLvlLbl val="0"/>
      </c:catAx>
      <c:valAx>
        <c:axId val="4785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853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Public Expenditure as a % of the Total Healthcare Expenditure - GCC Countries </a:t>
            </a:r>
            <a:endParaRPr lang="en-US" sz="1200" dirty="0" smtClean="0"/>
          </a:p>
          <a:p>
            <a:pPr>
              <a:defRPr sz="1200"/>
            </a:pPr>
            <a:r>
              <a:rPr lang="en-US" sz="1200" dirty="0" smtClean="0"/>
              <a:t>( </a:t>
            </a:r>
            <a:r>
              <a:rPr lang="en-US" sz="1200" dirty="0"/>
              <a:t>2012)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Sheet1!$D$34:$D$39</c:f>
              <c:strCache>
                <c:ptCount val="6"/>
                <c:pt idx="0">
                  <c:v>Bahrain</c:v>
                </c:pt>
                <c:pt idx="1">
                  <c:v>Kuwait</c:v>
                </c:pt>
                <c:pt idx="2">
                  <c:v>Oman</c:v>
                </c:pt>
                <c:pt idx="3">
                  <c:v>Qatar</c:v>
                </c:pt>
                <c:pt idx="4">
                  <c:v>KSA</c:v>
                </c:pt>
                <c:pt idx="5">
                  <c:v>UAE</c:v>
                </c:pt>
              </c:strCache>
            </c:strRef>
          </c:cat>
          <c:val>
            <c:numRef>
              <c:f>Sheet1!$E$34:$E$39</c:f>
              <c:numCache>
                <c:formatCode>General</c:formatCode>
                <c:ptCount val="6"/>
                <c:pt idx="0">
                  <c:v>66</c:v>
                </c:pt>
                <c:pt idx="1">
                  <c:v>77</c:v>
                </c:pt>
                <c:pt idx="2">
                  <c:v>85</c:v>
                </c:pt>
                <c:pt idx="3">
                  <c:v>78</c:v>
                </c:pt>
                <c:pt idx="4">
                  <c:v>76</c:v>
                </c:pt>
                <c:pt idx="5">
                  <c:v>72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892736"/>
        <c:axId val="47895680"/>
      </c:barChart>
      <c:catAx>
        <c:axId val="4789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7895680"/>
        <c:crosses val="autoZero"/>
        <c:auto val="1"/>
        <c:lblAlgn val="ctr"/>
        <c:lblOffset val="100"/>
        <c:noMultiLvlLbl val="0"/>
      </c:catAx>
      <c:valAx>
        <c:axId val="4789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892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327025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594744" y="3673902"/>
            <a:ext cx="5830438" cy="5312132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gray">
          <a:xfrm>
            <a:off x="3210966" y="9077757"/>
            <a:ext cx="597994" cy="122312"/>
          </a:xfrm>
          <a:prstGeom prst="rect">
            <a:avLst/>
          </a:prstGeom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C0926A-889A-463A-A5EA-682F15689EEF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8113" indent="-138113" algn="l" defTabSz="914400" rtl="0" eaLnBrk="1" latinLnBrk="0" hangingPunct="1">
      <a:lnSpc>
        <a:spcPct val="90000"/>
      </a:lnSpc>
      <a:spcBef>
        <a:spcPts val="800"/>
      </a:spcBef>
      <a:buClr>
        <a:schemeClr val="accent1"/>
      </a:buClr>
      <a:buSzPct val="85000"/>
      <a:buFont typeface="Wingdings 2" panose="05020102010507070707" pitchFamily="18" charset="2"/>
      <a:buChar char="¡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04800" indent="-952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itchFamily="34" charset="0"/>
      <a:buChar char="•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485775" indent="-119063" algn="l" defTabSz="914400" rtl="0" eaLnBrk="1" latinLnBrk="0" hangingPunct="1">
      <a:lnSpc>
        <a:spcPct val="90000"/>
      </a:lnSpc>
      <a:spcBef>
        <a:spcPts val="200"/>
      </a:spcBef>
      <a:buClr>
        <a:schemeClr val="accent1"/>
      </a:buClr>
      <a:buFont typeface="Courier New" panose="02070309020205020404" pitchFamily="49" charset="0"/>
      <a:buChar char="o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76275" indent="-107950" algn="l" defTabSz="914400" rtl="0" eaLnBrk="1" latinLnBrk="0" hangingPunct="1">
      <a:lnSpc>
        <a:spcPct val="90000"/>
      </a:lnSpc>
      <a:spcBef>
        <a:spcPts val="100"/>
      </a:spcBef>
      <a:buClr>
        <a:schemeClr val="accent1"/>
      </a:buClr>
      <a:buFont typeface="Arial" panose="020B0604020202020204" pitchFamily="34" charset="0"/>
      <a:buChar char="•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28675" indent="-95250" algn="l" defTabSz="914400" rtl="0" eaLnBrk="1" latinLnBrk="0" hangingPunct="1">
      <a:lnSpc>
        <a:spcPct val="90000"/>
      </a:lnSpc>
      <a:spcBef>
        <a:spcPts val="100"/>
      </a:spcBef>
      <a:buClr>
        <a:schemeClr val="accent1"/>
      </a:buClr>
      <a:buSzPct val="100000"/>
      <a:buFont typeface="Courier New" panose="02070309020205020404" pitchFamily="49" charset="0"/>
      <a:buChar char="o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327025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26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27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8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6423025" y="38100"/>
            <a:ext cx="3195638" cy="122238"/>
          </a:xfrm>
          <a:prstGeom prst="rect">
            <a:avLst/>
          </a:prstGeom>
          <a:noFill/>
        </p:spPr>
        <p:txBody>
          <a:bodyPr/>
          <a:lstStyle>
            <a:lvl1pPr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800"/>
              <a:t>LON-ZZE856-20081209-Health Systems Perspectives &amp; Qualifications</a:t>
            </a:r>
          </a:p>
        </p:txBody>
      </p:sp>
      <p:sp>
        <p:nvSpPr>
          <p:cNvPr id="14339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8829675" y="6464300"/>
            <a:ext cx="788988" cy="182563"/>
          </a:xfrm>
          <a:prstGeom prst="rect">
            <a:avLst/>
          </a:prstGeom>
          <a:noFill/>
        </p:spPr>
        <p:txBody>
          <a:bodyPr/>
          <a:lstStyle>
            <a:lvl1pPr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F51150-BA10-435D-ABEE-B86D0FCD51D4}" type="slidenum">
              <a:rPr lang="en-GB" altLang="en-US" sz="1200"/>
              <a:pPr/>
              <a:t>8</a:t>
            </a:fld>
            <a:endParaRPr lang="en-GB" altLang="en-US" sz="1200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3513" y="508000"/>
            <a:ext cx="4522787" cy="2544763"/>
          </a:xfrm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0" y="3221038"/>
            <a:ext cx="7924800" cy="3052762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72380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6423025" y="38100"/>
            <a:ext cx="3195638" cy="122238"/>
          </a:xfrm>
          <a:prstGeom prst="rect">
            <a:avLst/>
          </a:prstGeom>
          <a:noFill/>
        </p:spPr>
        <p:txBody>
          <a:bodyPr/>
          <a:lstStyle>
            <a:lvl1pPr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800"/>
              <a:t>LON-ZZE856-20081209-Health Systems Perspectives &amp; Qualifications</a:t>
            </a:r>
          </a:p>
        </p:txBody>
      </p:sp>
      <p:sp>
        <p:nvSpPr>
          <p:cNvPr id="18435" name="pg num"/>
          <p:cNvSpPr>
            <a:spLocks noGrp="1" noChangeArrowheads="1"/>
          </p:cNvSpPr>
          <p:nvPr>
            <p:ph type="sldNum" sz="quarter" idx="5"/>
          </p:nvPr>
        </p:nvSpPr>
        <p:spPr>
          <a:xfrm>
            <a:off x="8829675" y="6464300"/>
            <a:ext cx="788988" cy="182563"/>
          </a:xfrm>
          <a:prstGeom prst="rect">
            <a:avLst/>
          </a:prstGeom>
          <a:noFill/>
        </p:spPr>
        <p:txBody>
          <a:bodyPr/>
          <a:lstStyle>
            <a:lvl1pPr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C18EFF-0D8B-4748-93C4-0457CB23FA37}" type="slidenum">
              <a:rPr lang="en-GB" altLang="en-US" sz="1200"/>
              <a:pPr/>
              <a:t>10</a:t>
            </a:fld>
            <a:endParaRPr lang="en-GB" altLang="en-US" sz="12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3513" y="508000"/>
            <a:ext cx="4522787" cy="2544763"/>
          </a:xfrm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0" y="3221038"/>
            <a:ext cx="7924800" cy="3052762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51761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963E7AC-6455-4A0F-B654-220C7D7B7B8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4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963E7AC-6455-4A0F-B654-220C7D7B7B8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4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963E7AC-6455-4A0F-B654-220C7D7B7B8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4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963E7AC-6455-4A0F-B654-220C7D7B7B8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48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963E7AC-6455-4A0F-B654-220C7D7B7B8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48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963E7AC-6455-4A0F-B654-220C7D7B7B8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4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gray">
          <a:xfrm>
            <a:off x="5084064" y="694944"/>
            <a:ext cx="1311443" cy="471714"/>
          </a:xfrm>
          <a:custGeom>
            <a:avLst/>
            <a:gdLst>
              <a:gd name="T0" fmla="*/ 2400 w 2814"/>
              <a:gd name="T1" fmla="*/ 18 h 1010"/>
              <a:gd name="T2" fmla="*/ 2124 w 2814"/>
              <a:gd name="T3" fmla="*/ 18 h 1010"/>
              <a:gd name="T4" fmla="*/ 1799 w 2814"/>
              <a:gd name="T5" fmla="*/ 783 h 1010"/>
              <a:gd name="T6" fmla="*/ 1799 w 2814"/>
              <a:gd name="T7" fmla="*/ 414 h 1010"/>
              <a:gd name="T8" fmla="*/ 1273 w 2814"/>
              <a:gd name="T9" fmla="*/ 414 h 1010"/>
              <a:gd name="T10" fmla="*/ 1273 w 2814"/>
              <a:gd name="T11" fmla="*/ 630 h 1010"/>
              <a:gd name="T12" fmla="*/ 1536 w 2814"/>
              <a:gd name="T13" fmla="*/ 630 h 1010"/>
              <a:gd name="T14" fmla="*/ 1309 w 2814"/>
              <a:gd name="T15" fmla="*/ 764 h 1010"/>
              <a:gd name="T16" fmla="*/ 1050 w 2814"/>
              <a:gd name="T17" fmla="*/ 504 h 1010"/>
              <a:gd name="T18" fmla="*/ 1309 w 2814"/>
              <a:gd name="T19" fmla="*/ 245 h 1010"/>
              <a:gd name="T20" fmla="*/ 1521 w 2814"/>
              <a:gd name="T21" fmla="*/ 355 h 1010"/>
              <a:gd name="T22" fmla="*/ 1679 w 2814"/>
              <a:gd name="T23" fmla="*/ 163 h 1010"/>
              <a:gd name="T24" fmla="*/ 1309 w 2814"/>
              <a:gd name="T25" fmla="*/ 0 h 1010"/>
              <a:gd name="T26" fmla="*/ 857 w 2814"/>
              <a:gd name="T27" fmla="*/ 282 h 1010"/>
              <a:gd name="T28" fmla="*/ 776 w 2814"/>
              <a:gd name="T29" fmla="*/ 126 h 1010"/>
              <a:gd name="T30" fmla="*/ 461 w 2814"/>
              <a:gd name="T31" fmla="*/ 20 h 1010"/>
              <a:gd name="T32" fmla="*/ 0 w 2814"/>
              <a:gd name="T33" fmla="*/ 20 h 1010"/>
              <a:gd name="T34" fmla="*/ 0 w 2814"/>
              <a:gd name="T35" fmla="*/ 990 h 1010"/>
              <a:gd name="T36" fmla="*/ 287 w 2814"/>
              <a:gd name="T37" fmla="*/ 990 h 1010"/>
              <a:gd name="T38" fmla="*/ 287 w 2814"/>
              <a:gd name="T39" fmla="*/ 678 h 1010"/>
              <a:gd name="T40" fmla="*/ 585 w 2814"/>
              <a:gd name="T41" fmla="*/ 990 h 1010"/>
              <a:gd name="T42" fmla="*/ 935 w 2814"/>
              <a:gd name="T43" fmla="*/ 990 h 1010"/>
              <a:gd name="T44" fmla="*/ 646 w 2814"/>
              <a:gd name="T45" fmla="*/ 688 h 1010"/>
              <a:gd name="T46" fmla="*/ 776 w 2814"/>
              <a:gd name="T47" fmla="*/ 612 h 1010"/>
              <a:gd name="T48" fmla="*/ 810 w 2814"/>
              <a:gd name="T49" fmla="*/ 572 h 1010"/>
              <a:gd name="T50" fmla="*/ 1309 w 2814"/>
              <a:gd name="T51" fmla="*/ 1010 h 1010"/>
              <a:gd name="T52" fmla="*/ 1583 w 2814"/>
              <a:gd name="T53" fmla="*/ 928 h 1010"/>
              <a:gd name="T54" fmla="*/ 1583 w 2814"/>
              <a:gd name="T55" fmla="*/ 990 h 1010"/>
              <a:gd name="T56" fmla="*/ 2021 w 2814"/>
              <a:gd name="T57" fmla="*/ 990 h 1010"/>
              <a:gd name="T58" fmla="*/ 2081 w 2814"/>
              <a:gd name="T59" fmla="*/ 848 h 1010"/>
              <a:gd name="T60" fmla="*/ 2443 w 2814"/>
              <a:gd name="T61" fmla="*/ 848 h 1010"/>
              <a:gd name="T62" fmla="*/ 2504 w 2814"/>
              <a:gd name="T63" fmla="*/ 990 h 1010"/>
              <a:gd name="T64" fmla="*/ 2814 w 2814"/>
              <a:gd name="T65" fmla="*/ 990 h 1010"/>
              <a:gd name="T66" fmla="*/ 2400 w 2814"/>
              <a:gd name="T67" fmla="*/ 18 h 1010"/>
              <a:gd name="T68" fmla="*/ 574 w 2814"/>
              <a:gd name="T69" fmla="*/ 365 h 1010"/>
              <a:gd name="T70" fmla="*/ 447 w 2814"/>
              <a:gd name="T71" fmla="*/ 463 h 1010"/>
              <a:gd name="T72" fmla="*/ 287 w 2814"/>
              <a:gd name="T73" fmla="*/ 463 h 1010"/>
              <a:gd name="T74" fmla="*/ 287 w 2814"/>
              <a:gd name="T75" fmla="*/ 264 h 1010"/>
              <a:gd name="T76" fmla="*/ 446 w 2814"/>
              <a:gd name="T77" fmla="*/ 264 h 1010"/>
              <a:gd name="T78" fmla="*/ 574 w 2814"/>
              <a:gd name="T79" fmla="*/ 362 h 1010"/>
              <a:gd name="T80" fmla="*/ 574 w 2814"/>
              <a:gd name="T81" fmla="*/ 365 h 1010"/>
              <a:gd name="T82" fmla="*/ 2166 w 2814"/>
              <a:gd name="T83" fmla="*/ 629 h 1010"/>
              <a:gd name="T84" fmla="*/ 2262 w 2814"/>
              <a:gd name="T85" fmla="*/ 386 h 1010"/>
              <a:gd name="T86" fmla="*/ 2361 w 2814"/>
              <a:gd name="T87" fmla="*/ 629 h 1010"/>
              <a:gd name="T88" fmla="*/ 2166 w 2814"/>
              <a:gd name="T89" fmla="*/ 629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14" h="1010">
                <a:moveTo>
                  <a:pt x="2400" y="18"/>
                </a:moveTo>
                <a:cubicBezTo>
                  <a:pt x="2124" y="18"/>
                  <a:pt x="2124" y="18"/>
                  <a:pt x="2124" y="18"/>
                </a:cubicBezTo>
                <a:cubicBezTo>
                  <a:pt x="1799" y="783"/>
                  <a:pt x="1799" y="783"/>
                  <a:pt x="1799" y="783"/>
                </a:cubicBezTo>
                <a:cubicBezTo>
                  <a:pt x="1799" y="414"/>
                  <a:pt x="1799" y="414"/>
                  <a:pt x="1799" y="414"/>
                </a:cubicBezTo>
                <a:cubicBezTo>
                  <a:pt x="1273" y="414"/>
                  <a:pt x="1273" y="414"/>
                  <a:pt x="1273" y="414"/>
                </a:cubicBezTo>
                <a:cubicBezTo>
                  <a:pt x="1273" y="630"/>
                  <a:pt x="1273" y="630"/>
                  <a:pt x="1273" y="630"/>
                </a:cubicBezTo>
                <a:cubicBezTo>
                  <a:pt x="1536" y="630"/>
                  <a:pt x="1536" y="630"/>
                  <a:pt x="1536" y="630"/>
                </a:cubicBezTo>
                <a:cubicBezTo>
                  <a:pt x="1492" y="710"/>
                  <a:pt x="1407" y="764"/>
                  <a:pt x="1309" y="764"/>
                </a:cubicBezTo>
                <a:cubicBezTo>
                  <a:pt x="1166" y="764"/>
                  <a:pt x="1050" y="648"/>
                  <a:pt x="1050" y="504"/>
                </a:cubicBezTo>
                <a:cubicBezTo>
                  <a:pt x="1050" y="361"/>
                  <a:pt x="1166" y="245"/>
                  <a:pt x="1309" y="245"/>
                </a:cubicBezTo>
                <a:cubicBezTo>
                  <a:pt x="1396" y="245"/>
                  <a:pt x="1474" y="289"/>
                  <a:pt x="1521" y="355"/>
                </a:cubicBezTo>
                <a:cubicBezTo>
                  <a:pt x="1679" y="163"/>
                  <a:pt x="1679" y="163"/>
                  <a:pt x="1679" y="163"/>
                </a:cubicBezTo>
                <a:cubicBezTo>
                  <a:pt x="1587" y="63"/>
                  <a:pt x="1455" y="0"/>
                  <a:pt x="1309" y="0"/>
                </a:cubicBezTo>
                <a:cubicBezTo>
                  <a:pt x="1110" y="0"/>
                  <a:pt x="939" y="115"/>
                  <a:pt x="857" y="282"/>
                </a:cubicBezTo>
                <a:cubicBezTo>
                  <a:pt x="845" y="220"/>
                  <a:pt x="818" y="168"/>
                  <a:pt x="776" y="126"/>
                </a:cubicBezTo>
                <a:cubicBezTo>
                  <a:pt x="707" y="56"/>
                  <a:pt x="601" y="21"/>
                  <a:pt x="461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90"/>
                  <a:pt x="0" y="990"/>
                  <a:pt x="0" y="990"/>
                </a:cubicBezTo>
                <a:cubicBezTo>
                  <a:pt x="287" y="990"/>
                  <a:pt x="287" y="990"/>
                  <a:pt x="287" y="990"/>
                </a:cubicBezTo>
                <a:cubicBezTo>
                  <a:pt x="287" y="678"/>
                  <a:pt x="287" y="678"/>
                  <a:pt x="287" y="678"/>
                </a:cubicBezTo>
                <a:cubicBezTo>
                  <a:pt x="585" y="990"/>
                  <a:pt x="585" y="990"/>
                  <a:pt x="585" y="990"/>
                </a:cubicBezTo>
                <a:cubicBezTo>
                  <a:pt x="935" y="990"/>
                  <a:pt x="935" y="990"/>
                  <a:pt x="935" y="990"/>
                </a:cubicBezTo>
                <a:cubicBezTo>
                  <a:pt x="646" y="688"/>
                  <a:pt x="646" y="688"/>
                  <a:pt x="646" y="688"/>
                </a:cubicBezTo>
                <a:cubicBezTo>
                  <a:pt x="695" y="670"/>
                  <a:pt x="743" y="645"/>
                  <a:pt x="776" y="612"/>
                </a:cubicBezTo>
                <a:cubicBezTo>
                  <a:pt x="788" y="599"/>
                  <a:pt x="800" y="586"/>
                  <a:pt x="810" y="572"/>
                </a:cubicBezTo>
                <a:cubicBezTo>
                  <a:pt x="842" y="819"/>
                  <a:pt x="1053" y="1010"/>
                  <a:pt x="1309" y="1010"/>
                </a:cubicBezTo>
                <a:cubicBezTo>
                  <a:pt x="1410" y="1010"/>
                  <a:pt x="1504" y="980"/>
                  <a:pt x="1583" y="928"/>
                </a:cubicBezTo>
                <a:cubicBezTo>
                  <a:pt x="1583" y="990"/>
                  <a:pt x="1583" y="990"/>
                  <a:pt x="1583" y="990"/>
                </a:cubicBezTo>
                <a:cubicBezTo>
                  <a:pt x="2021" y="990"/>
                  <a:pt x="2021" y="990"/>
                  <a:pt x="2021" y="990"/>
                </a:cubicBezTo>
                <a:cubicBezTo>
                  <a:pt x="2081" y="848"/>
                  <a:pt x="2081" y="848"/>
                  <a:pt x="2081" y="848"/>
                </a:cubicBezTo>
                <a:cubicBezTo>
                  <a:pt x="2443" y="848"/>
                  <a:pt x="2443" y="848"/>
                  <a:pt x="2443" y="848"/>
                </a:cubicBezTo>
                <a:cubicBezTo>
                  <a:pt x="2504" y="990"/>
                  <a:pt x="2504" y="990"/>
                  <a:pt x="2504" y="990"/>
                </a:cubicBezTo>
                <a:cubicBezTo>
                  <a:pt x="2814" y="990"/>
                  <a:pt x="2814" y="990"/>
                  <a:pt x="2814" y="990"/>
                </a:cubicBezTo>
                <a:lnTo>
                  <a:pt x="2400" y="18"/>
                </a:lnTo>
                <a:close/>
                <a:moveTo>
                  <a:pt x="574" y="365"/>
                </a:moveTo>
                <a:cubicBezTo>
                  <a:pt x="574" y="427"/>
                  <a:pt x="528" y="463"/>
                  <a:pt x="447" y="463"/>
                </a:cubicBezTo>
                <a:cubicBezTo>
                  <a:pt x="287" y="463"/>
                  <a:pt x="287" y="463"/>
                  <a:pt x="287" y="463"/>
                </a:cubicBezTo>
                <a:cubicBezTo>
                  <a:pt x="287" y="264"/>
                  <a:pt x="287" y="264"/>
                  <a:pt x="287" y="264"/>
                </a:cubicBezTo>
                <a:cubicBezTo>
                  <a:pt x="446" y="264"/>
                  <a:pt x="446" y="264"/>
                  <a:pt x="446" y="264"/>
                </a:cubicBezTo>
                <a:cubicBezTo>
                  <a:pt x="504" y="264"/>
                  <a:pt x="574" y="281"/>
                  <a:pt x="574" y="362"/>
                </a:cubicBezTo>
                <a:lnTo>
                  <a:pt x="574" y="365"/>
                </a:lnTo>
                <a:close/>
                <a:moveTo>
                  <a:pt x="2166" y="629"/>
                </a:moveTo>
                <a:cubicBezTo>
                  <a:pt x="2262" y="386"/>
                  <a:pt x="2262" y="386"/>
                  <a:pt x="2262" y="386"/>
                </a:cubicBezTo>
                <a:cubicBezTo>
                  <a:pt x="2361" y="629"/>
                  <a:pt x="2361" y="629"/>
                  <a:pt x="2361" y="629"/>
                </a:cubicBezTo>
                <a:lnTo>
                  <a:pt x="2166" y="6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75708" y="2738628"/>
            <a:ext cx="6620991" cy="1380744"/>
          </a:xfrm>
        </p:spPr>
        <p:txBody>
          <a:bodyPr lIns="0" tIns="0" rIns="0" bIns="0"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81296" y="5139028"/>
            <a:ext cx="6613728" cy="309272"/>
          </a:xfrm>
        </p:spPr>
        <p:txBody>
          <a:bodyPr lIns="0" tIns="0" rIns="0" bIns="0"/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4453129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 smtClean="0"/>
              <a:t>Click icon to insert photo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847850" y="0"/>
            <a:ext cx="1752600" cy="3554819"/>
            <a:chOff x="-1847850" y="1598386"/>
            <a:chExt cx="1752600" cy="3554819"/>
          </a:xfrm>
        </p:grpSpPr>
        <p:sp>
          <p:nvSpPr>
            <p:cNvPr id="7" name="TextBox 6"/>
            <p:cNvSpPr txBox="1"/>
            <p:nvPr userDrawn="1"/>
          </p:nvSpPr>
          <p:spPr bwMode="gray">
            <a:xfrm>
              <a:off x="-1847850" y="1598386"/>
              <a:ext cx="1752600" cy="3554819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To change photo:</a:t>
              </a:r>
            </a:p>
            <a:p>
              <a:pPr marL="171450" indent="-171450">
                <a:spcBef>
                  <a:spcPts val="300"/>
                </a:spcBef>
                <a:buFont typeface="+mj-lt"/>
                <a:buAutoNum type="arabicPeriod"/>
              </a:pPr>
              <a:r>
                <a:rPr lang="en-US" sz="1100" dirty="0" smtClean="0">
                  <a:solidFill>
                    <a:schemeClr val="bg1"/>
                  </a:solidFill>
                </a:rPr>
                <a:t>Delet</a:t>
              </a:r>
              <a:r>
                <a:rPr lang="en-US" sz="1100" baseline="0" dirty="0" smtClean="0">
                  <a:solidFill>
                    <a:schemeClr val="bg1"/>
                  </a:solidFill>
                </a:rPr>
                <a:t>e the</a:t>
              </a:r>
              <a:r>
                <a:rPr lang="en-US" sz="1100" dirty="0" smtClean="0">
                  <a:solidFill>
                    <a:schemeClr val="bg1"/>
                  </a:solidFill>
                </a:rPr>
                <a:t> current image. This will leave</a:t>
              </a:r>
              <a:r>
                <a:rPr lang="en-US" sz="1100" baseline="0" dirty="0" smtClean="0">
                  <a:solidFill>
                    <a:schemeClr val="bg1"/>
                  </a:solidFill>
                </a:rPr>
                <a:t> a blank placeholder with a picture icon.</a:t>
              </a:r>
            </a:p>
            <a:p>
              <a:pPr marL="171450" indent="-171450">
                <a:spcBef>
                  <a:spcPts val="300"/>
                </a:spcBef>
                <a:buFont typeface="+mj-lt"/>
                <a:buAutoNum type="arabicPeriod"/>
              </a:pPr>
              <a:r>
                <a:rPr lang="en-US" sz="1100" dirty="0" smtClean="0">
                  <a:solidFill>
                    <a:schemeClr val="bg1"/>
                  </a:solidFill>
                </a:rPr>
                <a:t>Click the icon to add a new image. The photo will be automatically</a:t>
              </a:r>
              <a:r>
                <a:rPr lang="en-US" sz="1100" baseline="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smtClean="0">
                  <a:solidFill>
                    <a:schemeClr val="bg1"/>
                  </a:solidFill>
                </a:rPr>
                <a:t>be cropped to fit the placeholder.</a:t>
              </a:r>
            </a:p>
            <a:p>
              <a:endParaRPr lang="en-US" sz="1100" dirty="0" smtClean="0">
                <a:solidFill>
                  <a:schemeClr val="bg1"/>
                </a:solidFill>
              </a:endParaRPr>
            </a:p>
            <a:p>
              <a:r>
                <a:rPr lang="en-US" sz="1100" b="1" dirty="0" smtClean="0">
                  <a:solidFill>
                    <a:schemeClr val="bg1"/>
                  </a:solidFill>
                </a:rPr>
                <a:t>NOTE: </a:t>
              </a:r>
              <a:r>
                <a:rPr lang="en-US" sz="1100" dirty="0" smtClean="0">
                  <a:solidFill>
                    <a:schemeClr val="bg1"/>
                  </a:solidFill>
                </a:rPr>
                <a:t>If you </a:t>
              </a:r>
              <a:r>
                <a:rPr lang="en-US" sz="1100" baseline="0" dirty="0" smtClean="0">
                  <a:solidFill>
                    <a:schemeClr val="bg1"/>
                  </a:solidFill>
                </a:rPr>
                <a:t>use the  “Change Picture” function,</a:t>
              </a:r>
              <a:br>
                <a:rPr lang="en-US" sz="1100" baseline="0" dirty="0" smtClean="0">
                  <a:solidFill>
                    <a:schemeClr val="bg1"/>
                  </a:solidFill>
                </a:rPr>
              </a:br>
              <a:r>
                <a:rPr lang="en-US" sz="1100" baseline="0" dirty="0" smtClean="0">
                  <a:solidFill>
                    <a:schemeClr val="bg1"/>
                  </a:solidFill>
                </a:rPr>
                <a:t>the image will be imported in its original proportions and won’t fill the placeholder completely and will need to be cropped. </a:t>
              </a:r>
              <a:endParaRPr lang="en-US" sz="11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/>
            <a:srcRect t="9894" r="8548" b="9892"/>
            <a:stretch/>
          </p:blipFill>
          <p:spPr>
            <a:xfrm>
              <a:off x="-1182295" y="3914776"/>
              <a:ext cx="911406" cy="1572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/>
            <a:srcRect l="7228" t="8542" r="7228" b="8542"/>
            <a:stretch/>
          </p:blipFill>
          <p:spPr>
            <a:xfrm>
              <a:off x="-386486" y="2338388"/>
              <a:ext cx="207772" cy="176212"/>
            </a:xfrm>
            <a:prstGeom prst="rect">
              <a:avLst/>
            </a:prstGeom>
          </p:spPr>
        </p:pic>
      </p:grp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075238" y="6321906"/>
            <a:ext cx="6619875" cy="292100"/>
          </a:xfr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38328" indent="0">
              <a:buNone/>
              <a:defRPr sz="1800"/>
            </a:lvl2pPr>
            <a:lvl3pPr marL="685800" indent="0">
              <a:buNone/>
              <a:defRPr sz="1600"/>
            </a:lvl3pPr>
            <a:lvl4pPr marL="1033272" indent="0">
              <a:buNone/>
              <a:defRPr sz="1400"/>
            </a:lvl4pPr>
            <a:lvl5pPr marL="1307592" indent="0">
              <a:buNone/>
              <a:defRPr sz="1200"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075238" y="5524499"/>
            <a:ext cx="6619875" cy="600529"/>
          </a:xfrm>
        </p:spPr>
        <p:txBody>
          <a:bodyPr lIns="0" tIns="0" rIns="0" bIns="0"/>
          <a:lstStyle>
            <a:lvl1pPr marL="0" indent="0">
              <a:buNone/>
              <a:defRPr sz="1800" i="1">
                <a:solidFill>
                  <a:schemeClr val="bg1"/>
                </a:solidFill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Presenter’s Title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 bwMode="gray">
          <a:xfrm>
            <a:off x="4453129" y="0"/>
            <a:ext cx="118872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91704" y="6252482"/>
            <a:ext cx="8956240" cy="415018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91704" y="1185767"/>
            <a:ext cx="10690696" cy="3832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1714500" y="1752600"/>
            <a:ext cx="9029700" cy="4178300"/>
          </a:xfr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176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bleed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gray">
          <a:xfrm>
            <a:off x="3441700" y="2125583"/>
            <a:ext cx="5308600" cy="1909452"/>
          </a:xfrm>
          <a:custGeom>
            <a:avLst/>
            <a:gdLst>
              <a:gd name="T0" fmla="*/ 2400 w 2814"/>
              <a:gd name="T1" fmla="*/ 18 h 1010"/>
              <a:gd name="T2" fmla="*/ 2124 w 2814"/>
              <a:gd name="T3" fmla="*/ 18 h 1010"/>
              <a:gd name="T4" fmla="*/ 1799 w 2814"/>
              <a:gd name="T5" fmla="*/ 783 h 1010"/>
              <a:gd name="T6" fmla="*/ 1799 w 2814"/>
              <a:gd name="T7" fmla="*/ 414 h 1010"/>
              <a:gd name="T8" fmla="*/ 1273 w 2814"/>
              <a:gd name="T9" fmla="*/ 414 h 1010"/>
              <a:gd name="T10" fmla="*/ 1273 w 2814"/>
              <a:gd name="T11" fmla="*/ 630 h 1010"/>
              <a:gd name="T12" fmla="*/ 1536 w 2814"/>
              <a:gd name="T13" fmla="*/ 630 h 1010"/>
              <a:gd name="T14" fmla="*/ 1309 w 2814"/>
              <a:gd name="T15" fmla="*/ 764 h 1010"/>
              <a:gd name="T16" fmla="*/ 1050 w 2814"/>
              <a:gd name="T17" fmla="*/ 504 h 1010"/>
              <a:gd name="T18" fmla="*/ 1309 w 2814"/>
              <a:gd name="T19" fmla="*/ 245 h 1010"/>
              <a:gd name="T20" fmla="*/ 1521 w 2814"/>
              <a:gd name="T21" fmla="*/ 355 h 1010"/>
              <a:gd name="T22" fmla="*/ 1679 w 2814"/>
              <a:gd name="T23" fmla="*/ 163 h 1010"/>
              <a:gd name="T24" fmla="*/ 1309 w 2814"/>
              <a:gd name="T25" fmla="*/ 0 h 1010"/>
              <a:gd name="T26" fmla="*/ 857 w 2814"/>
              <a:gd name="T27" fmla="*/ 282 h 1010"/>
              <a:gd name="T28" fmla="*/ 776 w 2814"/>
              <a:gd name="T29" fmla="*/ 126 h 1010"/>
              <a:gd name="T30" fmla="*/ 461 w 2814"/>
              <a:gd name="T31" fmla="*/ 20 h 1010"/>
              <a:gd name="T32" fmla="*/ 0 w 2814"/>
              <a:gd name="T33" fmla="*/ 20 h 1010"/>
              <a:gd name="T34" fmla="*/ 0 w 2814"/>
              <a:gd name="T35" fmla="*/ 990 h 1010"/>
              <a:gd name="T36" fmla="*/ 287 w 2814"/>
              <a:gd name="T37" fmla="*/ 990 h 1010"/>
              <a:gd name="T38" fmla="*/ 287 w 2814"/>
              <a:gd name="T39" fmla="*/ 678 h 1010"/>
              <a:gd name="T40" fmla="*/ 585 w 2814"/>
              <a:gd name="T41" fmla="*/ 990 h 1010"/>
              <a:gd name="T42" fmla="*/ 935 w 2814"/>
              <a:gd name="T43" fmla="*/ 990 h 1010"/>
              <a:gd name="T44" fmla="*/ 646 w 2814"/>
              <a:gd name="T45" fmla="*/ 688 h 1010"/>
              <a:gd name="T46" fmla="*/ 776 w 2814"/>
              <a:gd name="T47" fmla="*/ 612 h 1010"/>
              <a:gd name="T48" fmla="*/ 810 w 2814"/>
              <a:gd name="T49" fmla="*/ 572 h 1010"/>
              <a:gd name="T50" fmla="*/ 1309 w 2814"/>
              <a:gd name="T51" fmla="*/ 1010 h 1010"/>
              <a:gd name="T52" fmla="*/ 1583 w 2814"/>
              <a:gd name="T53" fmla="*/ 928 h 1010"/>
              <a:gd name="T54" fmla="*/ 1583 w 2814"/>
              <a:gd name="T55" fmla="*/ 990 h 1010"/>
              <a:gd name="T56" fmla="*/ 2021 w 2814"/>
              <a:gd name="T57" fmla="*/ 990 h 1010"/>
              <a:gd name="T58" fmla="*/ 2081 w 2814"/>
              <a:gd name="T59" fmla="*/ 848 h 1010"/>
              <a:gd name="T60" fmla="*/ 2443 w 2814"/>
              <a:gd name="T61" fmla="*/ 848 h 1010"/>
              <a:gd name="T62" fmla="*/ 2504 w 2814"/>
              <a:gd name="T63" fmla="*/ 990 h 1010"/>
              <a:gd name="T64" fmla="*/ 2814 w 2814"/>
              <a:gd name="T65" fmla="*/ 990 h 1010"/>
              <a:gd name="T66" fmla="*/ 2400 w 2814"/>
              <a:gd name="T67" fmla="*/ 18 h 1010"/>
              <a:gd name="T68" fmla="*/ 574 w 2814"/>
              <a:gd name="T69" fmla="*/ 365 h 1010"/>
              <a:gd name="T70" fmla="*/ 447 w 2814"/>
              <a:gd name="T71" fmla="*/ 463 h 1010"/>
              <a:gd name="T72" fmla="*/ 287 w 2814"/>
              <a:gd name="T73" fmla="*/ 463 h 1010"/>
              <a:gd name="T74" fmla="*/ 287 w 2814"/>
              <a:gd name="T75" fmla="*/ 264 h 1010"/>
              <a:gd name="T76" fmla="*/ 446 w 2814"/>
              <a:gd name="T77" fmla="*/ 264 h 1010"/>
              <a:gd name="T78" fmla="*/ 574 w 2814"/>
              <a:gd name="T79" fmla="*/ 362 h 1010"/>
              <a:gd name="T80" fmla="*/ 574 w 2814"/>
              <a:gd name="T81" fmla="*/ 365 h 1010"/>
              <a:gd name="T82" fmla="*/ 2166 w 2814"/>
              <a:gd name="T83" fmla="*/ 629 h 1010"/>
              <a:gd name="T84" fmla="*/ 2262 w 2814"/>
              <a:gd name="T85" fmla="*/ 386 h 1010"/>
              <a:gd name="T86" fmla="*/ 2361 w 2814"/>
              <a:gd name="T87" fmla="*/ 629 h 1010"/>
              <a:gd name="T88" fmla="*/ 2166 w 2814"/>
              <a:gd name="T89" fmla="*/ 629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14" h="1010">
                <a:moveTo>
                  <a:pt x="2400" y="18"/>
                </a:moveTo>
                <a:cubicBezTo>
                  <a:pt x="2124" y="18"/>
                  <a:pt x="2124" y="18"/>
                  <a:pt x="2124" y="18"/>
                </a:cubicBezTo>
                <a:cubicBezTo>
                  <a:pt x="1799" y="783"/>
                  <a:pt x="1799" y="783"/>
                  <a:pt x="1799" y="783"/>
                </a:cubicBezTo>
                <a:cubicBezTo>
                  <a:pt x="1799" y="414"/>
                  <a:pt x="1799" y="414"/>
                  <a:pt x="1799" y="414"/>
                </a:cubicBezTo>
                <a:cubicBezTo>
                  <a:pt x="1273" y="414"/>
                  <a:pt x="1273" y="414"/>
                  <a:pt x="1273" y="414"/>
                </a:cubicBezTo>
                <a:cubicBezTo>
                  <a:pt x="1273" y="630"/>
                  <a:pt x="1273" y="630"/>
                  <a:pt x="1273" y="630"/>
                </a:cubicBezTo>
                <a:cubicBezTo>
                  <a:pt x="1536" y="630"/>
                  <a:pt x="1536" y="630"/>
                  <a:pt x="1536" y="630"/>
                </a:cubicBezTo>
                <a:cubicBezTo>
                  <a:pt x="1492" y="710"/>
                  <a:pt x="1407" y="764"/>
                  <a:pt x="1309" y="764"/>
                </a:cubicBezTo>
                <a:cubicBezTo>
                  <a:pt x="1166" y="764"/>
                  <a:pt x="1050" y="648"/>
                  <a:pt x="1050" y="504"/>
                </a:cubicBezTo>
                <a:cubicBezTo>
                  <a:pt x="1050" y="361"/>
                  <a:pt x="1166" y="245"/>
                  <a:pt x="1309" y="245"/>
                </a:cubicBezTo>
                <a:cubicBezTo>
                  <a:pt x="1396" y="245"/>
                  <a:pt x="1474" y="289"/>
                  <a:pt x="1521" y="355"/>
                </a:cubicBezTo>
                <a:cubicBezTo>
                  <a:pt x="1679" y="163"/>
                  <a:pt x="1679" y="163"/>
                  <a:pt x="1679" y="163"/>
                </a:cubicBezTo>
                <a:cubicBezTo>
                  <a:pt x="1587" y="63"/>
                  <a:pt x="1455" y="0"/>
                  <a:pt x="1309" y="0"/>
                </a:cubicBezTo>
                <a:cubicBezTo>
                  <a:pt x="1110" y="0"/>
                  <a:pt x="939" y="115"/>
                  <a:pt x="857" y="282"/>
                </a:cubicBezTo>
                <a:cubicBezTo>
                  <a:pt x="845" y="220"/>
                  <a:pt x="818" y="168"/>
                  <a:pt x="776" y="126"/>
                </a:cubicBezTo>
                <a:cubicBezTo>
                  <a:pt x="707" y="56"/>
                  <a:pt x="601" y="21"/>
                  <a:pt x="461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90"/>
                  <a:pt x="0" y="990"/>
                  <a:pt x="0" y="990"/>
                </a:cubicBezTo>
                <a:cubicBezTo>
                  <a:pt x="287" y="990"/>
                  <a:pt x="287" y="990"/>
                  <a:pt x="287" y="990"/>
                </a:cubicBezTo>
                <a:cubicBezTo>
                  <a:pt x="287" y="678"/>
                  <a:pt x="287" y="678"/>
                  <a:pt x="287" y="678"/>
                </a:cubicBezTo>
                <a:cubicBezTo>
                  <a:pt x="585" y="990"/>
                  <a:pt x="585" y="990"/>
                  <a:pt x="585" y="990"/>
                </a:cubicBezTo>
                <a:cubicBezTo>
                  <a:pt x="935" y="990"/>
                  <a:pt x="935" y="990"/>
                  <a:pt x="935" y="990"/>
                </a:cubicBezTo>
                <a:cubicBezTo>
                  <a:pt x="646" y="688"/>
                  <a:pt x="646" y="688"/>
                  <a:pt x="646" y="688"/>
                </a:cubicBezTo>
                <a:cubicBezTo>
                  <a:pt x="695" y="670"/>
                  <a:pt x="743" y="645"/>
                  <a:pt x="776" y="612"/>
                </a:cubicBezTo>
                <a:cubicBezTo>
                  <a:pt x="788" y="599"/>
                  <a:pt x="800" y="586"/>
                  <a:pt x="810" y="572"/>
                </a:cubicBezTo>
                <a:cubicBezTo>
                  <a:pt x="842" y="819"/>
                  <a:pt x="1053" y="1010"/>
                  <a:pt x="1309" y="1010"/>
                </a:cubicBezTo>
                <a:cubicBezTo>
                  <a:pt x="1410" y="1010"/>
                  <a:pt x="1504" y="980"/>
                  <a:pt x="1583" y="928"/>
                </a:cubicBezTo>
                <a:cubicBezTo>
                  <a:pt x="1583" y="990"/>
                  <a:pt x="1583" y="990"/>
                  <a:pt x="1583" y="990"/>
                </a:cubicBezTo>
                <a:cubicBezTo>
                  <a:pt x="2021" y="990"/>
                  <a:pt x="2021" y="990"/>
                  <a:pt x="2021" y="990"/>
                </a:cubicBezTo>
                <a:cubicBezTo>
                  <a:pt x="2081" y="848"/>
                  <a:pt x="2081" y="848"/>
                  <a:pt x="2081" y="848"/>
                </a:cubicBezTo>
                <a:cubicBezTo>
                  <a:pt x="2443" y="848"/>
                  <a:pt x="2443" y="848"/>
                  <a:pt x="2443" y="848"/>
                </a:cubicBezTo>
                <a:cubicBezTo>
                  <a:pt x="2504" y="990"/>
                  <a:pt x="2504" y="990"/>
                  <a:pt x="2504" y="990"/>
                </a:cubicBezTo>
                <a:cubicBezTo>
                  <a:pt x="2814" y="990"/>
                  <a:pt x="2814" y="990"/>
                  <a:pt x="2814" y="990"/>
                </a:cubicBezTo>
                <a:lnTo>
                  <a:pt x="2400" y="18"/>
                </a:lnTo>
                <a:close/>
                <a:moveTo>
                  <a:pt x="574" y="365"/>
                </a:moveTo>
                <a:cubicBezTo>
                  <a:pt x="574" y="427"/>
                  <a:pt x="528" y="463"/>
                  <a:pt x="447" y="463"/>
                </a:cubicBezTo>
                <a:cubicBezTo>
                  <a:pt x="287" y="463"/>
                  <a:pt x="287" y="463"/>
                  <a:pt x="287" y="463"/>
                </a:cubicBezTo>
                <a:cubicBezTo>
                  <a:pt x="287" y="264"/>
                  <a:pt x="287" y="264"/>
                  <a:pt x="287" y="264"/>
                </a:cubicBezTo>
                <a:cubicBezTo>
                  <a:pt x="446" y="264"/>
                  <a:pt x="446" y="264"/>
                  <a:pt x="446" y="264"/>
                </a:cubicBezTo>
                <a:cubicBezTo>
                  <a:pt x="504" y="264"/>
                  <a:pt x="574" y="281"/>
                  <a:pt x="574" y="362"/>
                </a:cubicBezTo>
                <a:lnTo>
                  <a:pt x="574" y="365"/>
                </a:lnTo>
                <a:close/>
                <a:moveTo>
                  <a:pt x="2166" y="629"/>
                </a:moveTo>
                <a:cubicBezTo>
                  <a:pt x="2262" y="386"/>
                  <a:pt x="2262" y="386"/>
                  <a:pt x="2262" y="386"/>
                </a:cubicBezTo>
                <a:cubicBezTo>
                  <a:pt x="2361" y="629"/>
                  <a:pt x="2361" y="629"/>
                  <a:pt x="2361" y="629"/>
                </a:cubicBezTo>
                <a:lnTo>
                  <a:pt x="2166" y="6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6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>
            <p:custDataLst>
              <p:tags r:id="rId1"/>
            </p:custDataLst>
          </p:nvPr>
        </p:nvSpPr>
        <p:spPr bwMode="gray">
          <a:xfrm>
            <a:off x="647700" y="2971800"/>
            <a:ext cx="11544300" cy="20653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667" y="4004469"/>
            <a:ext cx="10752667" cy="936699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719667" y="6448252"/>
            <a:ext cx="9408781" cy="22110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February 27, 2013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9667" y="3068960"/>
            <a:ext cx="10752667" cy="864096"/>
          </a:xfrm>
        </p:spPr>
        <p:txBody>
          <a:bodyPr anchor="b" anchorCtr="0"/>
          <a:lstStyle>
            <a:lvl1pPr>
              <a:defRPr sz="3600" b="1">
                <a:solidFill>
                  <a:srgbClr val="E31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723900" y="685800"/>
            <a:ext cx="11468100" cy="2286000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smtClean="0"/>
              <a:t>Click icon to browse for a picture or use the RGA image gallery</a:t>
            </a:r>
            <a:endParaRPr lang="en-US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719667" y="5300663"/>
            <a:ext cx="5376333" cy="1538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="1">
                <a:solidFill>
                  <a:srgbClr val="E31B23"/>
                </a:solidFill>
                <a:latin typeface="Arial" pitchFamily="34" charset="0"/>
                <a:cs typeface="Arial" pitchFamily="34" charset="0"/>
              </a:defRPr>
            </a:lvl1pPr>
            <a:lvl2pPr marL="268288" indent="0">
              <a:buFontTx/>
              <a:buNone/>
              <a:defRPr sz="1000"/>
            </a:lvl2pPr>
            <a:lvl3pPr marL="541338" indent="0" defTabSz="1074738">
              <a:buFontTx/>
              <a:buNone/>
              <a:defRPr sz="1000"/>
            </a:lvl3pPr>
            <a:lvl4pPr marL="804863" indent="0">
              <a:buFontTx/>
              <a:buNone/>
              <a:defRPr sz="1000"/>
            </a:lvl4pPr>
            <a:lvl5pPr marL="1074738" indent="0">
              <a:buFontTx/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19667" y="5454552"/>
            <a:ext cx="5376333" cy="638744"/>
          </a:xfrm>
        </p:spPr>
        <p:txBody>
          <a:bodyPr tIns="36000"/>
          <a:lstStyle>
            <a:lvl1pPr marL="0" indent="0">
              <a:buFontTx/>
              <a:buNone/>
              <a:defRPr sz="1000">
                <a:latin typeface="Arial" pitchFamily="34" charset="0"/>
                <a:cs typeface="Arial" pitchFamily="34" charset="0"/>
              </a:defRPr>
            </a:lvl1pPr>
            <a:lvl2pPr marL="268288" indent="0">
              <a:buFontTx/>
              <a:buNone/>
              <a:defRPr sz="1000"/>
            </a:lvl2pPr>
            <a:lvl3pPr marL="541338" indent="0" defTabSz="1074738">
              <a:buFontTx/>
              <a:buNone/>
              <a:defRPr sz="1000"/>
            </a:lvl3pPr>
            <a:lvl4pPr marL="804863" indent="0">
              <a:buFontTx/>
              <a:buNone/>
              <a:defRPr sz="1000"/>
            </a:lvl4pPr>
            <a:lvl5pPr marL="1074738" indent="0">
              <a:buFontTx/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75408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8DAFB36A-554F-4B23-A46C-0EC76535913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CF02929-4035-4204-B10D-4C8FCC5B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27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© 2013 - Arthur A. Boni, Ph.D.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0363AC5-B25B-4113-896E-602E97368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1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7539819" y="37255"/>
            <a:ext cx="4347651" cy="1247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LON-ZZE856-20081209-Health Systems Perspectives &amp; Qualifications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47559" y="6644194"/>
            <a:ext cx="2539910" cy="186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47F79-646D-42B1-B888-B4B070DDAD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32213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4453129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 smtClean="0"/>
              <a:t>Click icon to insert photo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reeform 5" hidden="1"/>
          <p:cNvSpPr>
            <a:spLocks noEditPoints="1"/>
          </p:cNvSpPr>
          <p:nvPr userDrawn="1"/>
        </p:nvSpPr>
        <p:spPr bwMode="auto">
          <a:xfrm>
            <a:off x="5081295" y="694872"/>
            <a:ext cx="1311443" cy="471714"/>
          </a:xfrm>
          <a:custGeom>
            <a:avLst/>
            <a:gdLst>
              <a:gd name="T0" fmla="*/ 2400 w 2814"/>
              <a:gd name="T1" fmla="*/ 18 h 1010"/>
              <a:gd name="T2" fmla="*/ 2124 w 2814"/>
              <a:gd name="T3" fmla="*/ 18 h 1010"/>
              <a:gd name="T4" fmla="*/ 1799 w 2814"/>
              <a:gd name="T5" fmla="*/ 783 h 1010"/>
              <a:gd name="T6" fmla="*/ 1799 w 2814"/>
              <a:gd name="T7" fmla="*/ 414 h 1010"/>
              <a:gd name="T8" fmla="*/ 1273 w 2814"/>
              <a:gd name="T9" fmla="*/ 414 h 1010"/>
              <a:gd name="T10" fmla="*/ 1273 w 2814"/>
              <a:gd name="T11" fmla="*/ 630 h 1010"/>
              <a:gd name="T12" fmla="*/ 1536 w 2814"/>
              <a:gd name="T13" fmla="*/ 630 h 1010"/>
              <a:gd name="T14" fmla="*/ 1309 w 2814"/>
              <a:gd name="T15" fmla="*/ 764 h 1010"/>
              <a:gd name="T16" fmla="*/ 1050 w 2814"/>
              <a:gd name="T17" fmla="*/ 504 h 1010"/>
              <a:gd name="T18" fmla="*/ 1309 w 2814"/>
              <a:gd name="T19" fmla="*/ 245 h 1010"/>
              <a:gd name="T20" fmla="*/ 1521 w 2814"/>
              <a:gd name="T21" fmla="*/ 355 h 1010"/>
              <a:gd name="T22" fmla="*/ 1679 w 2814"/>
              <a:gd name="T23" fmla="*/ 163 h 1010"/>
              <a:gd name="T24" fmla="*/ 1309 w 2814"/>
              <a:gd name="T25" fmla="*/ 0 h 1010"/>
              <a:gd name="T26" fmla="*/ 857 w 2814"/>
              <a:gd name="T27" fmla="*/ 282 h 1010"/>
              <a:gd name="T28" fmla="*/ 776 w 2814"/>
              <a:gd name="T29" fmla="*/ 126 h 1010"/>
              <a:gd name="T30" fmla="*/ 461 w 2814"/>
              <a:gd name="T31" fmla="*/ 20 h 1010"/>
              <a:gd name="T32" fmla="*/ 0 w 2814"/>
              <a:gd name="T33" fmla="*/ 20 h 1010"/>
              <a:gd name="T34" fmla="*/ 0 w 2814"/>
              <a:gd name="T35" fmla="*/ 990 h 1010"/>
              <a:gd name="T36" fmla="*/ 287 w 2814"/>
              <a:gd name="T37" fmla="*/ 990 h 1010"/>
              <a:gd name="T38" fmla="*/ 287 w 2814"/>
              <a:gd name="T39" fmla="*/ 678 h 1010"/>
              <a:gd name="T40" fmla="*/ 585 w 2814"/>
              <a:gd name="T41" fmla="*/ 990 h 1010"/>
              <a:gd name="T42" fmla="*/ 935 w 2814"/>
              <a:gd name="T43" fmla="*/ 990 h 1010"/>
              <a:gd name="T44" fmla="*/ 646 w 2814"/>
              <a:gd name="T45" fmla="*/ 688 h 1010"/>
              <a:gd name="T46" fmla="*/ 776 w 2814"/>
              <a:gd name="T47" fmla="*/ 612 h 1010"/>
              <a:gd name="T48" fmla="*/ 810 w 2814"/>
              <a:gd name="T49" fmla="*/ 572 h 1010"/>
              <a:gd name="T50" fmla="*/ 1309 w 2814"/>
              <a:gd name="T51" fmla="*/ 1010 h 1010"/>
              <a:gd name="T52" fmla="*/ 1583 w 2814"/>
              <a:gd name="T53" fmla="*/ 928 h 1010"/>
              <a:gd name="T54" fmla="*/ 1583 w 2814"/>
              <a:gd name="T55" fmla="*/ 990 h 1010"/>
              <a:gd name="T56" fmla="*/ 2021 w 2814"/>
              <a:gd name="T57" fmla="*/ 990 h 1010"/>
              <a:gd name="T58" fmla="*/ 2081 w 2814"/>
              <a:gd name="T59" fmla="*/ 848 h 1010"/>
              <a:gd name="T60" fmla="*/ 2443 w 2814"/>
              <a:gd name="T61" fmla="*/ 848 h 1010"/>
              <a:gd name="T62" fmla="*/ 2504 w 2814"/>
              <a:gd name="T63" fmla="*/ 990 h 1010"/>
              <a:gd name="T64" fmla="*/ 2814 w 2814"/>
              <a:gd name="T65" fmla="*/ 990 h 1010"/>
              <a:gd name="T66" fmla="*/ 2400 w 2814"/>
              <a:gd name="T67" fmla="*/ 18 h 1010"/>
              <a:gd name="T68" fmla="*/ 574 w 2814"/>
              <a:gd name="T69" fmla="*/ 365 h 1010"/>
              <a:gd name="T70" fmla="*/ 447 w 2814"/>
              <a:gd name="T71" fmla="*/ 463 h 1010"/>
              <a:gd name="T72" fmla="*/ 287 w 2814"/>
              <a:gd name="T73" fmla="*/ 463 h 1010"/>
              <a:gd name="T74" fmla="*/ 287 w 2814"/>
              <a:gd name="T75" fmla="*/ 264 h 1010"/>
              <a:gd name="T76" fmla="*/ 446 w 2814"/>
              <a:gd name="T77" fmla="*/ 264 h 1010"/>
              <a:gd name="T78" fmla="*/ 574 w 2814"/>
              <a:gd name="T79" fmla="*/ 362 h 1010"/>
              <a:gd name="T80" fmla="*/ 574 w 2814"/>
              <a:gd name="T81" fmla="*/ 365 h 1010"/>
              <a:gd name="T82" fmla="*/ 2166 w 2814"/>
              <a:gd name="T83" fmla="*/ 629 h 1010"/>
              <a:gd name="T84" fmla="*/ 2262 w 2814"/>
              <a:gd name="T85" fmla="*/ 386 h 1010"/>
              <a:gd name="T86" fmla="*/ 2361 w 2814"/>
              <a:gd name="T87" fmla="*/ 629 h 1010"/>
              <a:gd name="T88" fmla="*/ 2166 w 2814"/>
              <a:gd name="T89" fmla="*/ 629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14" h="1010">
                <a:moveTo>
                  <a:pt x="2400" y="18"/>
                </a:moveTo>
                <a:cubicBezTo>
                  <a:pt x="2124" y="18"/>
                  <a:pt x="2124" y="18"/>
                  <a:pt x="2124" y="18"/>
                </a:cubicBezTo>
                <a:cubicBezTo>
                  <a:pt x="1799" y="783"/>
                  <a:pt x="1799" y="783"/>
                  <a:pt x="1799" y="783"/>
                </a:cubicBezTo>
                <a:cubicBezTo>
                  <a:pt x="1799" y="414"/>
                  <a:pt x="1799" y="414"/>
                  <a:pt x="1799" y="414"/>
                </a:cubicBezTo>
                <a:cubicBezTo>
                  <a:pt x="1273" y="414"/>
                  <a:pt x="1273" y="414"/>
                  <a:pt x="1273" y="414"/>
                </a:cubicBezTo>
                <a:cubicBezTo>
                  <a:pt x="1273" y="630"/>
                  <a:pt x="1273" y="630"/>
                  <a:pt x="1273" y="630"/>
                </a:cubicBezTo>
                <a:cubicBezTo>
                  <a:pt x="1536" y="630"/>
                  <a:pt x="1536" y="630"/>
                  <a:pt x="1536" y="630"/>
                </a:cubicBezTo>
                <a:cubicBezTo>
                  <a:pt x="1492" y="710"/>
                  <a:pt x="1407" y="764"/>
                  <a:pt x="1309" y="764"/>
                </a:cubicBezTo>
                <a:cubicBezTo>
                  <a:pt x="1166" y="764"/>
                  <a:pt x="1050" y="648"/>
                  <a:pt x="1050" y="504"/>
                </a:cubicBezTo>
                <a:cubicBezTo>
                  <a:pt x="1050" y="361"/>
                  <a:pt x="1166" y="245"/>
                  <a:pt x="1309" y="245"/>
                </a:cubicBezTo>
                <a:cubicBezTo>
                  <a:pt x="1396" y="245"/>
                  <a:pt x="1474" y="289"/>
                  <a:pt x="1521" y="355"/>
                </a:cubicBezTo>
                <a:cubicBezTo>
                  <a:pt x="1679" y="163"/>
                  <a:pt x="1679" y="163"/>
                  <a:pt x="1679" y="163"/>
                </a:cubicBezTo>
                <a:cubicBezTo>
                  <a:pt x="1587" y="63"/>
                  <a:pt x="1455" y="0"/>
                  <a:pt x="1309" y="0"/>
                </a:cubicBezTo>
                <a:cubicBezTo>
                  <a:pt x="1110" y="0"/>
                  <a:pt x="939" y="115"/>
                  <a:pt x="857" y="282"/>
                </a:cubicBezTo>
                <a:cubicBezTo>
                  <a:pt x="845" y="220"/>
                  <a:pt x="818" y="168"/>
                  <a:pt x="776" y="126"/>
                </a:cubicBezTo>
                <a:cubicBezTo>
                  <a:pt x="707" y="56"/>
                  <a:pt x="601" y="21"/>
                  <a:pt x="461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90"/>
                  <a:pt x="0" y="990"/>
                  <a:pt x="0" y="990"/>
                </a:cubicBezTo>
                <a:cubicBezTo>
                  <a:pt x="287" y="990"/>
                  <a:pt x="287" y="990"/>
                  <a:pt x="287" y="990"/>
                </a:cubicBezTo>
                <a:cubicBezTo>
                  <a:pt x="287" y="678"/>
                  <a:pt x="287" y="678"/>
                  <a:pt x="287" y="678"/>
                </a:cubicBezTo>
                <a:cubicBezTo>
                  <a:pt x="585" y="990"/>
                  <a:pt x="585" y="990"/>
                  <a:pt x="585" y="990"/>
                </a:cubicBezTo>
                <a:cubicBezTo>
                  <a:pt x="935" y="990"/>
                  <a:pt x="935" y="990"/>
                  <a:pt x="935" y="990"/>
                </a:cubicBezTo>
                <a:cubicBezTo>
                  <a:pt x="646" y="688"/>
                  <a:pt x="646" y="688"/>
                  <a:pt x="646" y="688"/>
                </a:cubicBezTo>
                <a:cubicBezTo>
                  <a:pt x="695" y="670"/>
                  <a:pt x="743" y="645"/>
                  <a:pt x="776" y="612"/>
                </a:cubicBezTo>
                <a:cubicBezTo>
                  <a:pt x="788" y="599"/>
                  <a:pt x="800" y="586"/>
                  <a:pt x="810" y="572"/>
                </a:cubicBezTo>
                <a:cubicBezTo>
                  <a:pt x="842" y="819"/>
                  <a:pt x="1053" y="1010"/>
                  <a:pt x="1309" y="1010"/>
                </a:cubicBezTo>
                <a:cubicBezTo>
                  <a:pt x="1410" y="1010"/>
                  <a:pt x="1504" y="980"/>
                  <a:pt x="1583" y="928"/>
                </a:cubicBezTo>
                <a:cubicBezTo>
                  <a:pt x="1583" y="990"/>
                  <a:pt x="1583" y="990"/>
                  <a:pt x="1583" y="990"/>
                </a:cubicBezTo>
                <a:cubicBezTo>
                  <a:pt x="2021" y="990"/>
                  <a:pt x="2021" y="990"/>
                  <a:pt x="2021" y="990"/>
                </a:cubicBezTo>
                <a:cubicBezTo>
                  <a:pt x="2081" y="848"/>
                  <a:pt x="2081" y="848"/>
                  <a:pt x="2081" y="848"/>
                </a:cubicBezTo>
                <a:cubicBezTo>
                  <a:pt x="2443" y="848"/>
                  <a:pt x="2443" y="848"/>
                  <a:pt x="2443" y="848"/>
                </a:cubicBezTo>
                <a:cubicBezTo>
                  <a:pt x="2504" y="990"/>
                  <a:pt x="2504" y="990"/>
                  <a:pt x="2504" y="990"/>
                </a:cubicBezTo>
                <a:cubicBezTo>
                  <a:pt x="2814" y="990"/>
                  <a:pt x="2814" y="990"/>
                  <a:pt x="2814" y="990"/>
                </a:cubicBezTo>
                <a:lnTo>
                  <a:pt x="2400" y="18"/>
                </a:lnTo>
                <a:close/>
                <a:moveTo>
                  <a:pt x="574" y="365"/>
                </a:moveTo>
                <a:cubicBezTo>
                  <a:pt x="574" y="427"/>
                  <a:pt x="528" y="463"/>
                  <a:pt x="447" y="463"/>
                </a:cubicBezTo>
                <a:cubicBezTo>
                  <a:pt x="287" y="463"/>
                  <a:pt x="287" y="463"/>
                  <a:pt x="287" y="463"/>
                </a:cubicBezTo>
                <a:cubicBezTo>
                  <a:pt x="287" y="264"/>
                  <a:pt x="287" y="264"/>
                  <a:pt x="287" y="264"/>
                </a:cubicBezTo>
                <a:cubicBezTo>
                  <a:pt x="446" y="264"/>
                  <a:pt x="446" y="264"/>
                  <a:pt x="446" y="264"/>
                </a:cubicBezTo>
                <a:cubicBezTo>
                  <a:pt x="504" y="264"/>
                  <a:pt x="574" y="281"/>
                  <a:pt x="574" y="362"/>
                </a:cubicBezTo>
                <a:lnTo>
                  <a:pt x="574" y="365"/>
                </a:lnTo>
                <a:close/>
                <a:moveTo>
                  <a:pt x="2166" y="629"/>
                </a:moveTo>
                <a:cubicBezTo>
                  <a:pt x="2262" y="386"/>
                  <a:pt x="2262" y="386"/>
                  <a:pt x="2262" y="386"/>
                </a:cubicBezTo>
                <a:cubicBezTo>
                  <a:pt x="2361" y="629"/>
                  <a:pt x="2361" y="629"/>
                  <a:pt x="2361" y="629"/>
                </a:cubicBezTo>
                <a:lnTo>
                  <a:pt x="2166" y="6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75708" y="2738628"/>
            <a:ext cx="6620991" cy="1380744"/>
          </a:xfrm>
        </p:spPr>
        <p:txBody>
          <a:bodyPr lIns="0" tIns="0" rIns="0" bIns="0" anchor="ctr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Divider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gray">
          <a:xfrm>
            <a:off x="5081296" y="4491328"/>
            <a:ext cx="6613728" cy="813816"/>
          </a:xfrm>
        </p:spPr>
        <p:txBody>
          <a:bodyPr lIns="0" tIns="0" rIns="0" bIns="0"/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847850" y="0"/>
            <a:ext cx="1752600" cy="3554819"/>
            <a:chOff x="-1847850" y="1598386"/>
            <a:chExt cx="1752600" cy="3554819"/>
          </a:xfrm>
        </p:grpSpPr>
        <p:sp>
          <p:nvSpPr>
            <p:cNvPr id="15" name="TextBox 14"/>
            <p:cNvSpPr txBox="1"/>
            <p:nvPr userDrawn="1"/>
          </p:nvSpPr>
          <p:spPr bwMode="gray">
            <a:xfrm>
              <a:off x="-1847850" y="1598386"/>
              <a:ext cx="1752600" cy="3554819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To change photo:</a:t>
              </a:r>
            </a:p>
            <a:p>
              <a:pPr marL="171450" indent="-171450">
                <a:spcBef>
                  <a:spcPts val="300"/>
                </a:spcBef>
                <a:buFont typeface="+mj-lt"/>
                <a:buAutoNum type="arabicPeriod"/>
              </a:pPr>
              <a:r>
                <a:rPr lang="en-US" sz="1100" dirty="0" smtClean="0">
                  <a:solidFill>
                    <a:schemeClr val="bg1"/>
                  </a:solidFill>
                </a:rPr>
                <a:t>Delet</a:t>
              </a:r>
              <a:r>
                <a:rPr lang="en-US" sz="1100" baseline="0" dirty="0" smtClean="0">
                  <a:solidFill>
                    <a:schemeClr val="bg1"/>
                  </a:solidFill>
                </a:rPr>
                <a:t>e the</a:t>
              </a:r>
              <a:r>
                <a:rPr lang="en-US" sz="1100" dirty="0" smtClean="0">
                  <a:solidFill>
                    <a:schemeClr val="bg1"/>
                  </a:solidFill>
                </a:rPr>
                <a:t> current image. This will leave</a:t>
              </a:r>
              <a:r>
                <a:rPr lang="en-US" sz="1100" baseline="0" dirty="0" smtClean="0">
                  <a:solidFill>
                    <a:schemeClr val="bg1"/>
                  </a:solidFill>
                </a:rPr>
                <a:t> a blank placeholder with a picture icon.</a:t>
              </a:r>
            </a:p>
            <a:p>
              <a:pPr marL="171450" indent="-171450">
                <a:spcBef>
                  <a:spcPts val="300"/>
                </a:spcBef>
                <a:buFont typeface="+mj-lt"/>
                <a:buAutoNum type="arabicPeriod"/>
              </a:pPr>
              <a:r>
                <a:rPr lang="en-US" sz="1100" dirty="0" smtClean="0">
                  <a:solidFill>
                    <a:schemeClr val="bg1"/>
                  </a:solidFill>
                </a:rPr>
                <a:t>Click the icon to add a new image. The photo will be automatically</a:t>
              </a:r>
              <a:r>
                <a:rPr lang="en-US" sz="1100" baseline="0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smtClean="0">
                  <a:solidFill>
                    <a:schemeClr val="bg1"/>
                  </a:solidFill>
                </a:rPr>
                <a:t>be cropped to fit the placeholder.</a:t>
              </a:r>
            </a:p>
            <a:p>
              <a:endParaRPr lang="en-US" sz="1100" dirty="0" smtClean="0">
                <a:solidFill>
                  <a:schemeClr val="bg1"/>
                </a:solidFill>
              </a:endParaRPr>
            </a:p>
            <a:p>
              <a:r>
                <a:rPr lang="en-US" sz="1100" b="1" dirty="0" smtClean="0">
                  <a:solidFill>
                    <a:schemeClr val="bg1"/>
                  </a:solidFill>
                </a:rPr>
                <a:t>NOTE: </a:t>
              </a:r>
              <a:r>
                <a:rPr lang="en-US" sz="1100" dirty="0" smtClean="0">
                  <a:solidFill>
                    <a:schemeClr val="bg1"/>
                  </a:solidFill>
                </a:rPr>
                <a:t>If you </a:t>
              </a:r>
              <a:r>
                <a:rPr lang="en-US" sz="1100" baseline="0" dirty="0" smtClean="0">
                  <a:solidFill>
                    <a:schemeClr val="bg1"/>
                  </a:solidFill>
                </a:rPr>
                <a:t>use the  “Change Picture” function,</a:t>
              </a:r>
              <a:br>
                <a:rPr lang="en-US" sz="1100" baseline="0" dirty="0" smtClean="0">
                  <a:solidFill>
                    <a:schemeClr val="bg1"/>
                  </a:solidFill>
                </a:rPr>
              </a:br>
              <a:r>
                <a:rPr lang="en-US" sz="1100" baseline="0" dirty="0" smtClean="0">
                  <a:solidFill>
                    <a:schemeClr val="bg1"/>
                  </a:solidFill>
                </a:rPr>
                <a:t>the image will be imported in its original proportions and won’t fill the placeholder completely and will need to be cropped. </a:t>
              </a:r>
              <a:endParaRPr lang="en-US" sz="11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/>
            <a:srcRect t="9894" r="8548" b="9892"/>
            <a:stretch/>
          </p:blipFill>
          <p:spPr>
            <a:xfrm>
              <a:off x="-1182295" y="3914776"/>
              <a:ext cx="911406" cy="15726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/>
            <a:srcRect l="7228" t="8542" r="7228" b="8542"/>
            <a:stretch/>
          </p:blipFill>
          <p:spPr>
            <a:xfrm>
              <a:off x="-386486" y="2338388"/>
              <a:ext cx="207772" cy="176212"/>
            </a:xfrm>
            <a:prstGeom prst="rect">
              <a:avLst/>
            </a:prstGeom>
          </p:spPr>
        </p:pic>
      </p:grpSp>
      <p:sp>
        <p:nvSpPr>
          <p:cNvPr id="14" name="Freeform 5"/>
          <p:cNvSpPr>
            <a:spLocks noEditPoints="1"/>
          </p:cNvSpPr>
          <p:nvPr userDrawn="1"/>
        </p:nvSpPr>
        <p:spPr bwMode="gray">
          <a:xfrm>
            <a:off x="5084064" y="694944"/>
            <a:ext cx="1311443" cy="471714"/>
          </a:xfrm>
          <a:custGeom>
            <a:avLst/>
            <a:gdLst>
              <a:gd name="T0" fmla="*/ 2400 w 2814"/>
              <a:gd name="T1" fmla="*/ 18 h 1010"/>
              <a:gd name="T2" fmla="*/ 2124 w 2814"/>
              <a:gd name="T3" fmla="*/ 18 h 1010"/>
              <a:gd name="T4" fmla="*/ 1799 w 2814"/>
              <a:gd name="T5" fmla="*/ 783 h 1010"/>
              <a:gd name="T6" fmla="*/ 1799 w 2814"/>
              <a:gd name="T7" fmla="*/ 414 h 1010"/>
              <a:gd name="T8" fmla="*/ 1273 w 2814"/>
              <a:gd name="T9" fmla="*/ 414 h 1010"/>
              <a:gd name="T10" fmla="*/ 1273 w 2814"/>
              <a:gd name="T11" fmla="*/ 630 h 1010"/>
              <a:gd name="T12" fmla="*/ 1536 w 2814"/>
              <a:gd name="T13" fmla="*/ 630 h 1010"/>
              <a:gd name="T14" fmla="*/ 1309 w 2814"/>
              <a:gd name="T15" fmla="*/ 764 h 1010"/>
              <a:gd name="T16" fmla="*/ 1050 w 2814"/>
              <a:gd name="T17" fmla="*/ 504 h 1010"/>
              <a:gd name="T18" fmla="*/ 1309 w 2814"/>
              <a:gd name="T19" fmla="*/ 245 h 1010"/>
              <a:gd name="T20" fmla="*/ 1521 w 2814"/>
              <a:gd name="T21" fmla="*/ 355 h 1010"/>
              <a:gd name="T22" fmla="*/ 1679 w 2814"/>
              <a:gd name="T23" fmla="*/ 163 h 1010"/>
              <a:gd name="T24" fmla="*/ 1309 w 2814"/>
              <a:gd name="T25" fmla="*/ 0 h 1010"/>
              <a:gd name="T26" fmla="*/ 857 w 2814"/>
              <a:gd name="T27" fmla="*/ 282 h 1010"/>
              <a:gd name="T28" fmla="*/ 776 w 2814"/>
              <a:gd name="T29" fmla="*/ 126 h 1010"/>
              <a:gd name="T30" fmla="*/ 461 w 2814"/>
              <a:gd name="T31" fmla="*/ 20 h 1010"/>
              <a:gd name="T32" fmla="*/ 0 w 2814"/>
              <a:gd name="T33" fmla="*/ 20 h 1010"/>
              <a:gd name="T34" fmla="*/ 0 w 2814"/>
              <a:gd name="T35" fmla="*/ 990 h 1010"/>
              <a:gd name="T36" fmla="*/ 287 w 2814"/>
              <a:gd name="T37" fmla="*/ 990 h 1010"/>
              <a:gd name="T38" fmla="*/ 287 w 2814"/>
              <a:gd name="T39" fmla="*/ 678 h 1010"/>
              <a:gd name="T40" fmla="*/ 585 w 2814"/>
              <a:gd name="T41" fmla="*/ 990 h 1010"/>
              <a:gd name="T42" fmla="*/ 935 w 2814"/>
              <a:gd name="T43" fmla="*/ 990 h 1010"/>
              <a:gd name="T44" fmla="*/ 646 w 2814"/>
              <a:gd name="T45" fmla="*/ 688 h 1010"/>
              <a:gd name="T46" fmla="*/ 776 w 2814"/>
              <a:gd name="T47" fmla="*/ 612 h 1010"/>
              <a:gd name="T48" fmla="*/ 810 w 2814"/>
              <a:gd name="T49" fmla="*/ 572 h 1010"/>
              <a:gd name="T50" fmla="*/ 1309 w 2814"/>
              <a:gd name="T51" fmla="*/ 1010 h 1010"/>
              <a:gd name="T52" fmla="*/ 1583 w 2814"/>
              <a:gd name="T53" fmla="*/ 928 h 1010"/>
              <a:gd name="T54" fmla="*/ 1583 w 2814"/>
              <a:gd name="T55" fmla="*/ 990 h 1010"/>
              <a:gd name="T56" fmla="*/ 2021 w 2814"/>
              <a:gd name="T57" fmla="*/ 990 h 1010"/>
              <a:gd name="T58" fmla="*/ 2081 w 2814"/>
              <a:gd name="T59" fmla="*/ 848 h 1010"/>
              <a:gd name="T60" fmla="*/ 2443 w 2814"/>
              <a:gd name="T61" fmla="*/ 848 h 1010"/>
              <a:gd name="T62" fmla="*/ 2504 w 2814"/>
              <a:gd name="T63" fmla="*/ 990 h 1010"/>
              <a:gd name="T64" fmla="*/ 2814 w 2814"/>
              <a:gd name="T65" fmla="*/ 990 h 1010"/>
              <a:gd name="T66" fmla="*/ 2400 w 2814"/>
              <a:gd name="T67" fmla="*/ 18 h 1010"/>
              <a:gd name="T68" fmla="*/ 574 w 2814"/>
              <a:gd name="T69" fmla="*/ 365 h 1010"/>
              <a:gd name="T70" fmla="*/ 447 w 2814"/>
              <a:gd name="T71" fmla="*/ 463 h 1010"/>
              <a:gd name="T72" fmla="*/ 287 w 2814"/>
              <a:gd name="T73" fmla="*/ 463 h 1010"/>
              <a:gd name="T74" fmla="*/ 287 w 2814"/>
              <a:gd name="T75" fmla="*/ 264 h 1010"/>
              <a:gd name="T76" fmla="*/ 446 w 2814"/>
              <a:gd name="T77" fmla="*/ 264 h 1010"/>
              <a:gd name="T78" fmla="*/ 574 w 2814"/>
              <a:gd name="T79" fmla="*/ 362 h 1010"/>
              <a:gd name="T80" fmla="*/ 574 w 2814"/>
              <a:gd name="T81" fmla="*/ 365 h 1010"/>
              <a:gd name="T82" fmla="*/ 2166 w 2814"/>
              <a:gd name="T83" fmla="*/ 629 h 1010"/>
              <a:gd name="T84" fmla="*/ 2262 w 2814"/>
              <a:gd name="T85" fmla="*/ 386 h 1010"/>
              <a:gd name="T86" fmla="*/ 2361 w 2814"/>
              <a:gd name="T87" fmla="*/ 629 h 1010"/>
              <a:gd name="T88" fmla="*/ 2166 w 2814"/>
              <a:gd name="T89" fmla="*/ 629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14" h="1010">
                <a:moveTo>
                  <a:pt x="2400" y="18"/>
                </a:moveTo>
                <a:cubicBezTo>
                  <a:pt x="2124" y="18"/>
                  <a:pt x="2124" y="18"/>
                  <a:pt x="2124" y="18"/>
                </a:cubicBezTo>
                <a:cubicBezTo>
                  <a:pt x="1799" y="783"/>
                  <a:pt x="1799" y="783"/>
                  <a:pt x="1799" y="783"/>
                </a:cubicBezTo>
                <a:cubicBezTo>
                  <a:pt x="1799" y="414"/>
                  <a:pt x="1799" y="414"/>
                  <a:pt x="1799" y="414"/>
                </a:cubicBezTo>
                <a:cubicBezTo>
                  <a:pt x="1273" y="414"/>
                  <a:pt x="1273" y="414"/>
                  <a:pt x="1273" y="414"/>
                </a:cubicBezTo>
                <a:cubicBezTo>
                  <a:pt x="1273" y="630"/>
                  <a:pt x="1273" y="630"/>
                  <a:pt x="1273" y="630"/>
                </a:cubicBezTo>
                <a:cubicBezTo>
                  <a:pt x="1536" y="630"/>
                  <a:pt x="1536" y="630"/>
                  <a:pt x="1536" y="630"/>
                </a:cubicBezTo>
                <a:cubicBezTo>
                  <a:pt x="1492" y="710"/>
                  <a:pt x="1407" y="764"/>
                  <a:pt x="1309" y="764"/>
                </a:cubicBezTo>
                <a:cubicBezTo>
                  <a:pt x="1166" y="764"/>
                  <a:pt x="1050" y="648"/>
                  <a:pt x="1050" y="504"/>
                </a:cubicBezTo>
                <a:cubicBezTo>
                  <a:pt x="1050" y="361"/>
                  <a:pt x="1166" y="245"/>
                  <a:pt x="1309" y="245"/>
                </a:cubicBezTo>
                <a:cubicBezTo>
                  <a:pt x="1396" y="245"/>
                  <a:pt x="1474" y="289"/>
                  <a:pt x="1521" y="355"/>
                </a:cubicBezTo>
                <a:cubicBezTo>
                  <a:pt x="1679" y="163"/>
                  <a:pt x="1679" y="163"/>
                  <a:pt x="1679" y="163"/>
                </a:cubicBezTo>
                <a:cubicBezTo>
                  <a:pt x="1587" y="63"/>
                  <a:pt x="1455" y="0"/>
                  <a:pt x="1309" y="0"/>
                </a:cubicBezTo>
                <a:cubicBezTo>
                  <a:pt x="1110" y="0"/>
                  <a:pt x="939" y="115"/>
                  <a:pt x="857" y="282"/>
                </a:cubicBezTo>
                <a:cubicBezTo>
                  <a:pt x="845" y="220"/>
                  <a:pt x="818" y="168"/>
                  <a:pt x="776" y="126"/>
                </a:cubicBezTo>
                <a:cubicBezTo>
                  <a:pt x="707" y="56"/>
                  <a:pt x="601" y="21"/>
                  <a:pt x="461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90"/>
                  <a:pt x="0" y="990"/>
                  <a:pt x="0" y="990"/>
                </a:cubicBezTo>
                <a:cubicBezTo>
                  <a:pt x="287" y="990"/>
                  <a:pt x="287" y="990"/>
                  <a:pt x="287" y="990"/>
                </a:cubicBezTo>
                <a:cubicBezTo>
                  <a:pt x="287" y="678"/>
                  <a:pt x="287" y="678"/>
                  <a:pt x="287" y="678"/>
                </a:cubicBezTo>
                <a:cubicBezTo>
                  <a:pt x="585" y="990"/>
                  <a:pt x="585" y="990"/>
                  <a:pt x="585" y="990"/>
                </a:cubicBezTo>
                <a:cubicBezTo>
                  <a:pt x="935" y="990"/>
                  <a:pt x="935" y="990"/>
                  <a:pt x="935" y="990"/>
                </a:cubicBezTo>
                <a:cubicBezTo>
                  <a:pt x="646" y="688"/>
                  <a:pt x="646" y="688"/>
                  <a:pt x="646" y="688"/>
                </a:cubicBezTo>
                <a:cubicBezTo>
                  <a:pt x="695" y="670"/>
                  <a:pt x="743" y="645"/>
                  <a:pt x="776" y="612"/>
                </a:cubicBezTo>
                <a:cubicBezTo>
                  <a:pt x="788" y="599"/>
                  <a:pt x="800" y="586"/>
                  <a:pt x="810" y="572"/>
                </a:cubicBezTo>
                <a:cubicBezTo>
                  <a:pt x="842" y="819"/>
                  <a:pt x="1053" y="1010"/>
                  <a:pt x="1309" y="1010"/>
                </a:cubicBezTo>
                <a:cubicBezTo>
                  <a:pt x="1410" y="1010"/>
                  <a:pt x="1504" y="980"/>
                  <a:pt x="1583" y="928"/>
                </a:cubicBezTo>
                <a:cubicBezTo>
                  <a:pt x="1583" y="990"/>
                  <a:pt x="1583" y="990"/>
                  <a:pt x="1583" y="990"/>
                </a:cubicBezTo>
                <a:cubicBezTo>
                  <a:pt x="2021" y="990"/>
                  <a:pt x="2021" y="990"/>
                  <a:pt x="2021" y="990"/>
                </a:cubicBezTo>
                <a:cubicBezTo>
                  <a:pt x="2081" y="848"/>
                  <a:pt x="2081" y="848"/>
                  <a:pt x="2081" y="848"/>
                </a:cubicBezTo>
                <a:cubicBezTo>
                  <a:pt x="2443" y="848"/>
                  <a:pt x="2443" y="848"/>
                  <a:pt x="2443" y="848"/>
                </a:cubicBezTo>
                <a:cubicBezTo>
                  <a:pt x="2504" y="990"/>
                  <a:pt x="2504" y="990"/>
                  <a:pt x="2504" y="990"/>
                </a:cubicBezTo>
                <a:cubicBezTo>
                  <a:pt x="2814" y="990"/>
                  <a:pt x="2814" y="990"/>
                  <a:pt x="2814" y="990"/>
                </a:cubicBezTo>
                <a:lnTo>
                  <a:pt x="2400" y="18"/>
                </a:lnTo>
                <a:close/>
                <a:moveTo>
                  <a:pt x="574" y="365"/>
                </a:moveTo>
                <a:cubicBezTo>
                  <a:pt x="574" y="427"/>
                  <a:pt x="528" y="463"/>
                  <a:pt x="447" y="463"/>
                </a:cubicBezTo>
                <a:cubicBezTo>
                  <a:pt x="287" y="463"/>
                  <a:pt x="287" y="463"/>
                  <a:pt x="287" y="463"/>
                </a:cubicBezTo>
                <a:cubicBezTo>
                  <a:pt x="287" y="264"/>
                  <a:pt x="287" y="264"/>
                  <a:pt x="287" y="264"/>
                </a:cubicBezTo>
                <a:cubicBezTo>
                  <a:pt x="446" y="264"/>
                  <a:pt x="446" y="264"/>
                  <a:pt x="446" y="264"/>
                </a:cubicBezTo>
                <a:cubicBezTo>
                  <a:pt x="504" y="264"/>
                  <a:pt x="574" y="281"/>
                  <a:pt x="574" y="362"/>
                </a:cubicBezTo>
                <a:lnTo>
                  <a:pt x="574" y="365"/>
                </a:lnTo>
                <a:close/>
                <a:moveTo>
                  <a:pt x="2166" y="629"/>
                </a:moveTo>
                <a:cubicBezTo>
                  <a:pt x="2262" y="386"/>
                  <a:pt x="2262" y="386"/>
                  <a:pt x="2262" y="386"/>
                </a:cubicBezTo>
                <a:cubicBezTo>
                  <a:pt x="2361" y="629"/>
                  <a:pt x="2361" y="629"/>
                  <a:pt x="2361" y="629"/>
                </a:cubicBezTo>
                <a:lnTo>
                  <a:pt x="2166" y="6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4453129" y="0"/>
            <a:ext cx="118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 bwMode="gray">
          <a:xfrm>
            <a:off x="11402848" y="6545231"/>
            <a:ext cx="584200" cy="120184"/>
          </a:xfrm>
          <a:prstGeom prst="rect">
            <a:avLst/>
          </a:prstGeom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tx1"/>
                </a:solidFill>
              </a:rPr>
              <a:pPr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72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91704" y="6252482"/>
            <a:ext cx="8956240" cy="415018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91704" y="1185767"/>
            <a:ext cx="10690697" cy="3832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891705" y="1752600"/>
            <a:ext cx="10690696" cy="4172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91704" y="6252482"/>
            <a:ext cx="8956240" cy="415018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91705" y="1185767"/>
            <a:ext cx="10690696" cy="3832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0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 bwMode="gray">
          <a:xfrm>
            <a:off x="1729942" y="1752600"/>
            <a:ext cx="9014218" cy="487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35"/>
          </p:nvPr>
        </p:nvSpPr>
        <p:spPr bwMode="gray">
          <a:xfrm>
            <a:off x="1730375" y="2298701"/>
            <a:ext cx="9013826" cy="3692524"/>
          </a:xfrm>
        </p:spPr>
        <p:txBody>
          <a:bodyPr/>
          <a:lstStyle>
            <a:lvl1pPr marL="228600" indent="-228600">
              <a:defRPr sz="2000"/>
            </a:lvl1pPr>
            <a:lvl2pPr marL="517525" indent="-179388">
              <a:defRPr sz="1800"/>
            </a:lvl2pPr>
            <a:lvl3pPr marL="860425" indent="-174625">
              <a:defRPr sz="1600"/>
            </a:lvl3pPr>
            <a:lvl4pPr marL="1203325" indent="-169863"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91704" y="1185767"/>
            <a:ext cx="10690696" cy="3832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91704" y="6252482"/>
            <a:ext cx="8956240" cy="415018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2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91704" y="6252482"/>
            <a:ext cx="8956240" cy="415018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0"/>
          </p:nvPr>
        </p:nvSpPr>
        <p:spPr bwMode="gray">
          <a:xfrm>
            <a:off x="891704" y="1752599"/>
            <a:ext cx="5212080" cy="498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35"/>
          </p:nvPr>
        </p:nvSpPr>
        <p:spPr bwMode="gray">
          <a:xfrm>
            <a:off x="892175" y="2298701"/>
            <a:ext cx="5212080" cy="3632200"/>
          </a:xfrm>
          <a:noFill/>
        </p:spPr>
        <p:txBody>
          <a:bodyPr/>
          <a:lstStyle>
            <a:lvl1pPr marL="228600" indent="-228600">
              <a:spcBef>
                <a:spcPts val="1600"/>
              </a:spcBef>
              <a:defRPr sz="1800"/>
            </a:lvl1pPr>
            <a:lvl2pPr marL="517525" indent="-179388">
              <a:spcBef>
                <a:spcPts val="800"/>
              </a:spcBef>
              <a:defRPr sz="1600"/>
            </a:lvl2pPr>
            <a:lvl3pPr marL="860425" indent="-174625">
              <a:spcBef>
                <a:spcPts val="400"/>
              </a:spcBef>
              <a:defRPr sz="1400"/>
            </a:lvl3pPr>
            <a:lvl4pPr marL="1203325" indent="-169863"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6370789" y="1752599"/>
            <a:ext cx="5212080" cy="498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4"/>
          <p:cNvSpPr>
            <a:spLocks noGrp="1"/>
          </p:cNvSpPr>
          <p:nvPr>
            <p:ph sz="quarter" idx="36"/>
          </p:nvPr>
        </p:nvSpPr>
        <p:spPr bwMode="gray">
          <a:xfrm>
            <a:off x="6370320" y="2298701"/>
            <a:ext cx="5212080" cy="3632200"/>
          </a:xfrm>
          <a:noFill/>
        </p:spPr>
        <p:txBody>
          <a:bodyPr/>
          <a:lstStyle>
            <a:lvl1pPr marL="228600" indent="-228600">
              <a:spcBef>
                <a:spcPts val="1600"/>
              </a:spcBef>
              <a:defRPr sz="1800"/>
            </a:lvl1pPr>
            <a:lvl2pPr marL="517525" indent="-179388">
              <a:spcBef>
                <a:spcPts val="800"/>
              </a:spcBef>
              <a:defRPr sz="1600"/>
            </a:lvl2pPr>
            <a:lvl3pPr marL="860425" indent="-174625">
              <a:spcBef>
                <a:spcPts val="400"/>
              </a:spcBef>
              <a:defRPr sz="1400"/>
            </a:lvl3pPr>
            <a:lvl4pPr marL="1203325" indent="-169863">
              <a:spcBef>
                <a:spcPts val="200"/>
              </a:spcBef>
              <a:defRPr sz="1200"/>
            </a:lvl4pPr>
            <a:lvl5pPr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91704" y="1185767"/>
            <a:ext cx="10690696" cy="3832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/>
          <p:cNvSpPr>
            <a:spLocks noGrp="1"/>
          </p:cNvSpPr>
          <p:nvPr>
            <p:ph sz="quarter" idx="36"/>
          </p:nvPr>
        </p:nvSpPr>
        <p:spPr bwMode="gray">
          <a:xfrm>
            <a:off x="6369851" y="2298701"/>
            <a:ext cx="5212080" cy="1499616"/>
          </a:xfrm>
          <a:noFill/>
        </p:spPr>
        <p:txBody>
          <a:bodyPr/>
          <a:lstStyle>
            <a:lvl1pPr marL="228600" indent="-228600">
              <a:spcBef>
                <a:spcPts val="800"/>
              </a:spcBef>
              <a:defRPr sz="1800"/>
            </a:lvl1pPr>
            <a:lvl2pPr marL="517525" indent="-179388">
              <a:spcBef>
                <a:spcPts val="400"/>
              </a:spcBef>
              <a:defRPr sz="1600"/>
            </a:lvl2pPr>
            <a:lvl3pPr marL="860425" indent="-174625">
              <a:spcBef>
                <a:spcPts val="200"/>
              </a:spcBef>
              <a:defRPr sz="1400"/>
            </a:lvl3pPr>
            <a:lvl4pPr marL="1203325" indent="-169863">
              <a:spcBef>
                <a:spcPts val="100"/>
              </a:spcBef>
              <a:defRPr sz="1200"/>
            </a:lvl4pPr>
            <a:lvl5pPr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 bwMode="gray">
          <a:xfrm>
            <a:off x="891704" y="1752599"/>
            <a:ext cx="5212080" cy="498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6370320" y="1752599"/>
            <a:ext cx="5212080" cy="498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91704" y="1185767"/>
            <a:ext cx="10690696" cy="3832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91704" y="6252482"/>
            <a:ext cx="8956240" cy="415018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35"/>
          </p:nvPr>
        </p:nvSpPr>
        <p:spPr bwMode="gray">
          <a:xfrm>
            <a:off x="892175" y="2298701"/>
            <a:ext cx="5212080" cy="3632200"/>
          </a:xfrm>
          <a:noFill/>
        </p:spPr>
        <p:txBody>
          <a:bodyPr/>
          <a:lstStyle>
            <a:lvl1pPr marL="228600" indent="-228600">
              <a:spcBef>
                <a:spcPts val="800"/>
              </a:spcBef>
              <a:defRPr sz="1800"/>
            </a:lvl1pPr>
            <a:lvl2pPr marL="517525" indent="-179388">
              <a:spcBef>
                <a:spcPts val="400"/>
              </a:spcBef>
              <a:defRPr sz="1600"/>
            </a:lvl2pPr>
            <a:lvl3pPr marL="860425" indent="-174625">
              <a:spcBef>
                <a:spcPts val="200"/>
              </a:spcBef>
              <a:defRPr sz="1400"/>
            </a:lvl3pPr>
            <a:lvl4pPr marL="1203325" indent="-169863">
              <a:spcBef>
                <a:spcPts val="100"/>
              </a:spcBef>
              <a:defRPr sz="1200"/>
            </a:lvl4pPr>
            <a:lvl5pPr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4"/>
          <p:cNvSpPr>
            <a:spLocks noGrp="1"/>
          </p:cNvSpPr>
          <p:nvPr>
            <p:ph sz="quarter" idx="37"/>
          </p:nvPr>
        </p:nvSpPr>
        <p:spPr bwMode="gray">
          <a:xfrm>
            <a:off x="6369851" y="4433255"/>
            <a:ext cx="5212080" cy="1499616"/>
          </a:xfrm>
          <a:noFill/>
        </p:spPr>
        <p:txBody>
          <a:bodyPr/>
          <a:lstStyle>
            <a:lvl1pPr marL="228600" indent="-228600">
              <a:spcBef>
                <a:spcPts val="800"/>
              </a:spcBef>
              <a:defRPr sz="1800"/>
            </a:lvl1pPr>
            <a:lvl2pPr marL="517525" indent="-179388">
              <a:spcBef>
                <a:spcPts val="400"/>
              </a:spcBef>
              <a:defRPr sz="1600"/>
            </a:lvl2pPr>
            <a:lvl3pPr marL="860425" indent="-174625">
              <a:spcBef>
                <a:spcPts val="200"/>
              </a:spcBef>
              <a:defRPr sz="1400"/>
            </a:lvl3pPr>
            <a:lvl4pPr marL="1203325" indent="-169863">
              <a:spcBef>
                <a:spcPts val="100"/>
              </a:spcBef>
              <a:defRPr sz="1200"/>
            </a:lvl4pPr>
            <a:lvl5pPr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38"/>
          </p:nvPr>
        </p:nvSpPr>
        <p:spPr bwMode="gray">
          <a:xfrm>
            <a:off x="6370320" y="3887153"/>
            <a:ext cx="5212080" cy="498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91704" y="6252482"/>
            <a:ext cx="8956240" cy="415018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0"/>
          </p:nvPr>
        </p:nvSpPr>
        <p:spPr bwMode="gray">
          <a:xfrm>
            <a:off x="891704" y="1752599"/>
            <a:ext cx="5212080" cy="498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6370789" y="1752599"/>
            <a:ext cx="5212080" cy="498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91704" y="1185767"/>
            <a:ext cx="10690696" cy="3832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35"/>
          </p:nvPr>
        </p:nvSpPr>
        <p:spPr bwMode="gray">
          <a:xfrm>
            <a:off x="892175" y="2298701"/>
            <a:ext cx="5212080" cy="1499616"/>
          </a:xfrm>
          <a:noFill/>
        </p:spPr>
        <p:txBody>
          <a:bodyPr/>
          <a:lstStyle>
            <a:lvl1pPr marL="228600" indent="-228600">
              <a:spcBef>
                <a:spcPts val="800"/>
              </a:spcBef>
              <a:defRPr sz="1800"/>
            </a:lvl1pPr>
            <a:lvl2pPr marL="517525" indent="-179388">
              <a:spcBef>
                <a:spcPts val="400"/>
              </a:spcBef>
              <a:defRPr sz="1600"/>
            </a:lvl2pPr>
            <a:lvl3pPr marL="860425" indent="-174625">
              <a:spcBef>
                <a:spcPts val="200"/>
              </a:spcBef>
              <a:defRPr sz="1400"/>
            </a:lvl3pPr>
            <a:lvl4pPr marL="1203325" indent="-169863">
              <a:spcBef>
                <a:spcPts val="100"/>
              </a:spcBef>
              <a:defRPr sz="1200"/>
            </a:lvl4pPr>
            <a:lvl5pPr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7"/>
          </p:nvPr>
        </p:nvSpPr>
        <p:spPr bwMode="gray">
          <a:xfrm>
            <a:off x="6370320" y="2298701"/>
            <a:ext cx="5212080" cy="3632200"/>
          </a:xfrm>
          <a:noFill/>
        </p:spPr>
        <p:txBody>
          <a:bodyPr/>
          <a:lstStyle>
            <a:lvl1pPr marL="228600" indent="-228600">
              <a:spcBef>
                <a:spcPts val="800"/>
              </a:spcBef>
              <a:defRPr sz="1800"/>
            </a:lvl1pPr>
            <a:lvl2pPr marL="517525" indent="-179388">
              <a:spcBef>
                <a:spcPts val="400"/>
              </a:spcBef>
              <a:defRPr sz="1600"/>
            </a:lvl2pPr>
            <a:lvl3pPr marL="860425" indent="-174625">
              <a:spcBef>
                <a:spcPts val="200"/>
              </a:spcBef>
              <a:defRPr sz="1400"/>
            </a:lvl3pPr>
            <a:lvl4pPr marL="1203325" indent="-169863">
              <a:spcBef>
                <a:spcPts val="100"/>
              </a:spcBef>
              <a:defRPr sz="1200"/>
            </a:lvl4pPr>
            <a:lvl5pPr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8"/>
          </p:nvPr>
        </p:nvSpPr>
        <p:spPr bwMode="gray">
          <a:xfrm>
            <a:off x="891704" y="3886676"/>
            <a:ext cx="5212080" cy="498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39"/>
          </p:nvPr>
        </p:nvSpPr>
        <p:spPr bwMode="gray">
          <a:xfrm>
            <a:off x="892175" y="4432778"/>
            <a:ext cx="5212080" cy="1499616"/>
          </a:xfrm>
          <a:noFill/>
        </p:spPr>
        <p:txBody>
          <a:bodyPr/>
          <a:lstStyle>
            <a:lvl1pPr marL="228600" indent="-228600">
              <a:spcBef>
                <a:spcPts val="800"/>
              </a:spcBef>
              <a:defRPr sz="1800"/>
            </a:lvl1pPr>
            <a:lvl2pPr marL="517525" indent="-179388">
              <a:spcBef>
                <a:spcPts val="400"/>
              </a:spcBef>
              <a:defRPr sz="1600"/>
            </a:lvl2pPr>
            <a:lvl3pPr marL="860425" indent="-174625">
              <a:spcBef>
                <a:spcPts val="200"/>
              </a:spcBef>
              <a:defRPr sz="1400"/>
            </a:lvl3pPr>
            <a:lvl4pPr marL="1203325" indent="-169863">
              <a:spcBef>
                <a:spcPts val="100"/>
              </a:spcBef>
              <a:defRPr sz="1200"/>
            </a:lvl4pPr>
            <a:lvl5pPr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91704" y="6252482"/>
            <a:ext cx="8956240" cy="415018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source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91704" y="1185767"/>
            <a:ext cx="10690696" cy="3832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0"/>
          </p:nvPr>
        </p:nvSpPr>
        <p:spPr bwMode="gray">
          <a:xfrm>
            <a:off x="891704" y="1752599"/>
            <a:ext cx="5212080" cy="498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35"/>
          </p:nvPr>
        </p:nvSpPr>
        <p:spPr bwMode="gray">
          <a:xfrm>
            <a:off x="892175" y="2298701"/>
            <a:ext cx="5212080" cy="1499616"/>
          </a:xfrm>
          <a:noFill/>
        </p:spPr>
        <p:txBody>
          <a:bodyPr/>
          <a:lstStyle>
            <a:lvl1pPr marL="228600" indent="-228600">
              <a:spcBef>
                <a:spcPts val="800"/>
              </a:spcBef>
              <a:defRPr sz="1800"/>
            </a:lvl1pPr>
            <a:lvl2pPr marL="517525" indent="-179388">
              <a:spcBef>
                <a:spcPts val="400"/>
              </a:spcBef>
              <a:defRPr sz="1600"/>
            </a:lvl2pPr>
            <a:lvl3pPr marL="860425" indent="-174625">
              <a:spcBef>
                <a:spcPts val="200"/>
              </a:spcBef>
              <a:defRPr sz="1400"/>
            </a:lvl3pPr>
            <a:lvl4pPr marL="1203325" indent="-169863">
              <a:spcBef>
                <a:spcPts val="100"/>
              </a:spcBef>
              <a:defRPr sz="1200"/>
            </a:lvl4pPr>
            <a:lvl5pPr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8"/>
          </p:nvPr>
        </p:nvSpPr>
        <p:spPr bwMode="gray">
          <a:xfrm>
            <a:off x="891704" y="3886676"/>
            <a:ext cx="5212080" cy="498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39"/>
          </p:nvPr>
        </p:nvSpPr>
        <p:spPr bwMode="gray">
          <a:xfrm>
            <a:off x="892175" y="4432778"/>
            <a:ext cx="5212080" cy="1499616"/>
          </a:xfrm>
          <a:noFill/>
        </p:spPr>
        <p:txBody>
          <a:bodyPr/>
          <a:lstStyle>
            <a:lvl1pPr marL="228600" indent="-228600">
              <a:spcBef>
                <a:spcPts val="800"/>
              </a:spcBef>
              <a:defRPr sz="1800"/>
            </a:lvl1pPr>
            <a:lvl2pPr marL="517525" indent="-179388">
              <a:spcBef>
                <a:spcPts val="400"/>
              </a:spcBef>
              <a:defRPr sz="1600"/>
            </a:lvl2pPr>
            <a:lvl3pPr marL="860425" indent="-174625">
              <a:spcBef>
                <a:spcPts val="200"/>
              </a:spcBef>
              <a:defRPr sz="1400"/>
            </a:lvl3pPr>
            <a:lvl4pPr marL="1203325" indent="-169863">
              <a:spcBef>
                <a:spcPts val="100"/>
              </a:spcBef>
              <a:defRPr sz="1200"/>
            </a:lvl4pPr>
            <a:lvl5pPr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4"/>
          <p:cNvSpPr>
            <a:spLocks noGrp="1"/>
          </p:cNvSpPr>
          <p:nvPr>
            <p:ph sz="quarter" idx="36"/>
          </p:nvPr>
        </p:nvSpPr>
        <p:spPr bwMode="gray">
          <a:xfrm>
            <a:off x="6369851" y="2298701"/>
            <a:ext cx="5212080" cy="1499616"/>
          </a:xfrm>
          <a:noFill/>
        </p:spPr>
        <p:txBody>
          <a:bodyPr/>
          <a:lstStyle>
            <a:lvl1pPr marL="228600" indent="-228600">
              <a:spcBef>
                <a:spcPts val="800"/>
              </a:spcBef>
              <a:defRPr sz="1800"/>
            </a:lvl1pPr>
            <a:lvl2pPr marL="517525" indent="-179388">
              <a:spcBef>
                <a:spcPts val="400"/>
              </a:spcBef>
              <a:defRPr sz="1600"/>
            </a:lvl2pPr>
            <a:lvl3pPr marL="860425" indent="-174625">
              <a:spcBef>
                <a:spcPts val="200"/>
              </a:spcBef>
              <a:defRPr sz="1400"/>
            </a:lvl3pPr>
            <a:lvl4pPr marL="1203325" indent="-169863">
              <a:spcBef>
                <a:spcPts val="100"/>
              </a:spcBef>
              <a:defRPr sz="1200"/>
            </a:lvl4pPr>
            <a:lvl5pPr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2"/>
          </p:nvPr>
        </p:nvSpPr>
        <p:spPr bwMode="gray">
          <a:xfrm>
            <a:off x="6370320" y="1752599"/>
            <a:ext cx="5212080" cy="498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37"/>
          </p:nvPr>
        </p:nvSpPr>
        <p:spPr bwMode="gray">
          <a:xfrm>
            <a:off x="6369851" y="4433255"/>
            <a:ext cx="5212080" cy="1499616"/>
          </a:xfrm>
          <a:noFill/>
        </p:spPr>
        <p:txBody>
          <a:bodyPr/>
          <a:lstStyle>
            <a:lvl1pPr marL="228600" indent="-228600">
              <a:spcBef>
                <a:spcPts val="800"/>
              </a:spcBef>
              <a:defRPr sz="1800"/>
            </a:lvl1pPr>
            <a:lvl2pPr marL="517525" indent="-179388">
              <a:spcBef>
                <a:spcPts val="400"/>
              </a:spcBef>
              <a:defRPr sz="1600"/>
            </a:lvl2pPr>
            <a:lvl3pPr marL="860425" indent="-174625">
              <a:spcBef>
                <a:spcPts val="200"/>
              </a:spcBef>
              <a:defRPr sz="1400"/>
            </a:lvl3pPr>
            <a:lvl4pPr marL="1203325" indent="-169863">
              <a:spcBef>
                <a:spcPts val="100"/>
              </a:spcBef>
              <a:defRPr sz="1200"/>
            </a:lvl4pPr>
            <a:lvl5pPr>
              <a:spcBef>
                <a:spcPts val="100"/>
              </a:spcBef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40"/>
          </p:nvPr>
        </p:nvSpPr>
        <p:spPr bwMode="gray">
          <a:xfrm>
            <a:off x="6370320" y="3887153"/>
            <a:ext cx="5212080" cy="498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11402848" y="6545231"/>
            <a:ext cx="584200" cy="120184"/>
          </a:xfrm>
          <a:prstGeom prst="rect">
            <a:avLst/>
          </a:prstGeom>
        </p:spPr>
        <p:txBody>
          <a:bodyPr wrap="non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tx1"/>
                </a:solidFill>
              </a:rPr>
              <a:pPr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91705" y="0"/>
            <a:ext cx="10690696" cy="11146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91705" y="1752600"/>
            <a:ext cx="10614675" cy="4172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7201" y="0"/>
            <a:ext cx="118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gray">
          <a:xfrm>
            <a:off x="10718157" y="6343650"/>
            <a:ext cx="860634" cy="309562"/>
          </a:xfrm>
          <a:custGeom>
            <a:avLst/>
            <a:gdLst>
              <a:gd name="T0" fmla="*/ 2400 w 2814"/>
              <a:gd name="T1" fmla="*/ 18 h 1010"/>
              <a:gd name="T2" fmla="*/ 2124 w 2814"/>
              <a:gd name="T3" fmla="*/ 18 h 1010"/>
              <a:gd name="T4" fmla="*/ 1799 w 2814"/>
              <a:gd name="T5" fmla="*/ 783 h 1010"/>
              <a:gd name="T6" fmla="*/ 1799 w 2814"/>
              <a:gd name="T7" fmla="*/ 414 h 1010"/>
              <a:gd name="T8" fmla="*/ 1273 w 2814"/>
              <a:gd name="T9" fmla="*/ 414 h 1010"/>
              <a:gd name="T10" fmla="*/ 1273 w 2814"/>
              <a:gd name="T11" fmla="*/ 630 h 1010"/>
              <a:gd name="T12" fmla="*/ 1536 w 2814"/>
              <a:gd name="T13" fmla="*/ 630 h 1010"/>
              <a:gd name="T14" fmla="*/ 1309 w 2814"/>
              <a:gd name="T15" fmla="*/ 764 h 1010"/>
              <a:gd name="T16" fmla="*/ 1050 w 2814"/>
              <a:gd name="T17" fmla="*/ 504 h 1010"/>
              <a:gd name="T18" fmla="*/ 1309 w 2814"/>
              <a:gd name="T19" fmla="*/ 245 h 1010"/>
              <a:gd name="T20" fmla="*/ 1521 w 2814"/>
              <a:gd name="T21" fmla="*/ 355 h 1010"/>
              <a:gd name="T22" fmla="*/ 1679 w 2814"/>
              <a:gd name="T23" fmla="*/ 163 h 1010"/>
              <a:gd name="T24" fmla="*/ 1309 w 2814"/>
              <a:gd name="T25" fmla="*/ 0 h 1010"/>
              <a:gd name="T26" fmla="*/ 857 w 2814"/>
              <a:gd name="T27" fmla="*/ 282 h 1010"/>
              <a:gd name="T28" fmla="*/ 776 w 2814"/>
              <a:gd name="T29" fmla="*/ 126 h 1010"/>
              <a:gd name="T30" fmla="*/ 461 w 2814"/>
              <a:gd name="T31" fmla="*/ 20 h 1010"/>
              <a:gd name="T32" fmla="*/ 0 w 2814"/>
              <a:gd name="T33" fmla="*/ 20 h 1010"/>
              <a:gd name="T34" fmla="*/ 0 w 2814"/>
              <a:gd name="T35" fmla="*/ 990 h 1010"/>
              <a:gd name="T36" fmla="*/ 287 w 2814"/>
              <a:gd name="T37" fmla="*/ 990 h 1010"/>
              <a:gd name="T38" fmla="*/ 287 w 2814"/>
              <a:gd name="T39" fmla="*/ 678 h 1010"/>
              <a:gd name="T40" fmla="*/ 585 w 2814"/>
              <a:gd name="T41" fmla="*/ 990 h 1010"/>
              <a:gd name="T42" fmla="*/ 935 w 2814"/>
              <a:gd name="T43" fmla="*/ 990 h 1010"/>
              <a:gd name="T44" fmla="*/ 646 w 2814"/>
              <a:gd name="T45" fmla="*/ 688 h 1010"/>
              <a:gd name="T46" fmla="*/ 776 w 2814"/>
              <a:gd name="T47" fmla="*/ 612 h 1010"/>
              <a:gd name="T48" fmla="*/ 810 w 2814"/>
              <a:gd name="T49" fmla="*/ 572 h 1010"/>
              <a:gd name="T50" fmla="*/ 1309 w 2814"/>
              <a:gd name="T51" fmla="*/ 1010 h 1010"/>
              <a:gd name="T52" fmla="*/ 1583 w 2814"/>
              <a:gd name="T53" fmla="*/ 928 h 1010"/>
              <a:gd name="T54" fmla="*/ 1583 w 2814"/>
              <a:gd name="T55" fmla="*/ 990 h 1010"/>
              <a:gd name="T56" fmla="*/ 2021 w 2814"/>
              <a:gd name="T57" fmla="*/ 990 h 1010"/>
              <a:gd name="T58" fmla="*/ 2081 w 2814"/>
              <a:gd name="T59" fmla="*/ 848 h 1010"/>
              <a:gd name="T60" fmla="*/ 2443 w 2814"/>
              <a:gd name="T61" fmla="*/ 848 h 1010"/>
              <a:gd name="T62" fmla="*/ 2504 w 2814"/>
              <a:gd name="T63" fmla="*/ 990 h 1010"/>
              <a:gd name="T64" fmla="*/ 2814 w 2814"/>
              <a:gd name="T65" fmla="*/ 990 h 1010"/>
              <a:gd name="T66" fmla="*/ 2400 w 2814"/>
              <a:gd name="T67" fmla="*/ 18 h 1010"/>
              <a:gd name="T68" fmla="*/ 574 w 2814"/>
              <a:gd name="T69" fmla="*/ 365 h 1010"/>
              <a:gd name="T70" fmla="*/ 447 w 2814"/>
              <a:gd name="T71" fmla="*/ 463 h 1010"/>
              <a:gd name="T72" fmla="*/ 287 w 2814"/>
              <a:gd name="T73" fmla="*/ 463 h 1010"/>
              <a:gd name="T74" fmla="*/ 287 w 2814"/>
              <a:gd name="T75" fmla="*/ 264 h 1010"/>
              <a:gd name="T76" fmla="*/ 446 w 2814"/>
              <a:gd name="T77" fmla="*/ 264 h 1010"/>
              <a:gd name="T78" fmla="*/ 574 w 2814"/>
              <a:gd name="T79" fmla="*/ 362 h 1010"/>
              <a:gd name="T80" fmla="*/ 574 w 2814"/>
              <a:gd name="T81" fmla="*/ 365 h 1010"/>
              <a:gd name="T82" fmla="*/ 2166 w 2814"/>
              <a:gd name="T83" fmla="*/ 629 h 1010"/>
              <a:gd name="T84" fmla="*/ 2262 w 2814"/>
              <a:gd name="T85" fmla="*/ 386 h 1010"/>
              <a:gd name="T86" fmla="*/ 2361 w 2814"/>
              <a:gd name="T87" fmla="*/ 629 h 1010"/>
              <a:gd name="T88" fmla="*/ 2166 w 2814"/>
              <a:gd name="T89" fmla="*/ 629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14" h="1010">
                <a:moveTo>
                  <a:pt x="2400" y="18"/>
                </a:moveTo>
                <a:cubicBezTo>
                  <a:pt x="2124" y="18"/>
                  <a:pt x="2124" y="18"/>
                  <a:pt x="2124" y="18"/>
                </a:cubicBezTo>
                <a:cubicBezTo>
                  <a:pt x="1799" y="783"/>
                  <a:pt x="1799" y="783"/>
                  <a:pt x="1799" y="783"/>
                </a:cubicBezTo>
                <a:cubicBezTo>
                  <a:pt x="1799" y="414"/>
                  <a:pt x="1799" y="414"/>
                  <a:pt x="1799" y="414"/>
                </a:cubicBezTo>
                <a:cubicBezTo>
                  <a:pt x="1273" y="414"/>
                  <a:pt x="1273" y="414"/>
                  <a:pt x="1273" y="414"/>
                </a:cubicBezTo>
                <a:cubicBezTo>
                  <a:pt x="1273" y="630"/>
                  <a:pt x="1273" y="630"/>
                  <a:pt x="1273" y="630"/>
                </a:cubicBezTo>
                <a:cubicBezTo>
                  <a:pt x="1536" y="630"/>
                  <a:pt x="1536" y="630"/>
                  <a:pt x="1536" y="630"/>
                </a:cubicBezTo>
                <a:cubicBezTo>
                  <a:pt x="1492" y="710"/>
                  <a:pt x="1407" y="764"/>
                  <a:pt x="1309" y="764"/>
                </a:cubicBezTo>
                <a:cubicBezTo>
                  <a:pt x="1166" y="764"/>
                  <a:pt x="1050" y="648"/>
                  <a:pt x="1050" y="504"/>
                </a:cubicBezTo>
                <a:cubicBezTo>
                  <a:pt x="1050" y="361"/>
                  <a:pt x="1166" y="245"/>
                  <a:pt x="1309" y="245"/>
                </a:cubicBezTo>
                <a:cubicBezTo>
                  <a:pt x="1396" y="245"/>
                  <a:pt x="1474" y="289"/>
                  <a:pt x="1521" y="355"/>
                </a:cubicBezTo>
                <a:cubicBezTo>
                  <a:pt x="1679" y="163"/>
                  <a:pt x="1679" y="163"/>
                  <a:pt x="1679" y="163"/>
                </a:cubicBezTo>
                <a:cubicBezTo>
                  <a:pt x="1587" y="63"/>
                  <a:pt x="1455" y="0"/>
                  <a:pt x="1309" y="0"/>
                </a:cubicBezTo>
                <a:cubicBezTo>
                  <a:pt x="1110" y="0"/>
                  <a:pt x="939" y="115"/>
                  <a:pt x="857" y="282"/>
                </a:cubicBezTo>
                <a:cubicBezTo>
                  <a:pt x="845" y="220"/>
                  <a:pt x="818" y="168"/>
                  <a:pt x="776" y="126"/>
                </a:cubicBezTo>
                <a:cubicBezTo>
                  <a:pt x="707" y="56"/>
                  <a:pt x="601" y="21"/>
                  <a:pt x="461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90"/>
                  <a:pt x="0" y="990"/>
                  <a:pt x="0" y="990"/>
                </a:cubicBezTo>
                <a:cubicBezTo>
                  <a:pt x="287" y="990"/>
                  <a:pt x="287" y="990"/>
                  <a:pt x="287" y="990"/>
                </a:cubicBezTo>
                <a:cubicBezTo>
                  <a:pt x="287" y="678"/>
                  <a:pt x="287" y="678"/>
                  <a:pt x="287" y="678"/>
                </a:cubicBezTo>
                <a:cubicBezTo>
                  <a:pt x="585" y="990"/>
                  <a:pt x="585" y="990"/>
                  <a:pt x="585" y="990"/>
                </a:cubicBezTo>
                <a:cubicBezTo>
                  <a:pt x="935" y="990"/>
                  <a:pt x="935" y="990"/>
                  <a:pt x="935" y="990"/>
                </a:cubicBezTo>
                <a:cubicBezTo>
                  <a:pt x="646" y="688"/>
                  <a:pt x="646" y="688"/>
                  <a:pt x="646" y="688"/>
                </a:cubicBezTo>
                <a:cubicBezTo>
                  <a:pt x="695" y="670"/>
                  <a:pt x="743" y="645"/>
                  <a:pt x="776" y="612"/>
                </a:cubicBezTo>
                <a:cubicBezTo>
                  <a:pt x="788" y="599"/>
                  <a:pt x="800" y="586"/>
                  <a:pt x="810" y="572"/>
                </a:cubicBezTo>
                <a:cubicBezTo>
                  <a:pt x="842" y="819"/>
                  <a:pt x="1053" y="1010"/>
                  <a:pt x="1309" y="1010"/>
                </a:cubicBezTo>
                <a:cubicBezTo>
                  <a:pt x="1410" y="1010"/>
                  <a:pt x="1504" y="980"/>
                  <a:pt x="1583" y="928"/>
                </a:cubicBezTo>
                <a:cubicBezTo>
                  <a:pt x="1583" y="990"/>
                  <a:pt x="1583" y="990"/>
                  <a:pt x="1583" y="990"/>
                </a:cubicBezTo>
                <a:cubicBezTo>
                  <a:pt x="2021" y="990"/>
                  <a:pt x="2021" y="990"/>
                  <a:pt x="2021" y="990"/>
                </a:cubicBezTo>
                <a:cubicBezTo>
                  <a:pt x="2081" y="848"/>
                  <a:pt x="2081" y="848"/>
                  <a:pt x="2081" y="848"/>
                </a:cubicBezTo>
                <a:cubicBezTo>
                  <a:pt x="2443" y="848"/>
                  <a:pt x="2443" y="848"/>
                  <a:pt x="2443" y="848"/>
                </a:cubicBezTo>
                <a:cubicBezTo>
                  <a:pt x="2504" y="990"/>
                  <a:pt x="2504" y="990"/>
                  <a:pt x="2504" y="990"/>
                </a:cubicBezTo>
                <a:cubicBezTo>
                  <a:pt x="2814" y="990"/>
                  <a:pt x="2814" y="990"/>
                  <a:pt x="2814" y="990"/>
                </a:cubicBezTo>
                <a:lnTo>
                  <a:pt x="2400" y="18"/>
                </a:lnTo>
                <a:close/>
                <a:moveTo>
                  <a:pt x="574" y="365"/>
                </a:moveTo>
                <a:cubicBezTo>
                  <a:pt x="574" y="427"/>
                  <a:pt x="528" y="463"/>
                  <a:pt x="447" y="463"/>
                </a:cubicBezTo>
                <a:cubicBezTo>
                  <a:pt x="287" y="463"/>
                  <a:pt x="287" y="463"/>
                  <a:pt x="287" y="463"/>
                </a:cubicBezTo>
                <a:cubicBezTo>
                  <a:pt x="287" y="264"/>
                  <a:pt x="287" y="264"/>
                  <a:pt x="287" y="264"/>
                </a:cubicBezTo>
                <a:cubicBezTo>
                  <a:pt x="446" y="264"/>
                  <a:pt x="446" y="264"/>
                  <a:pt x="446" y="264"/>
                </a:cubicBezTo>
                <a:cubicBezTo>
                  <a:pt x="504" y="264"/>
                  <a:pt x="574" y="281"/>
                  <a:pt x="574" y="362"/>
                </a:cubicBezTo>
                <a:lnTo>
                  <a:pt x="574" y="365"/>
                </a:lnTo>
                <a:close/>
                <a:moveTo>
                  <a:pt x="2166" y="629"/>
                </a:moveTo>
                <a:cubicBezTo>
                  <a:pt x="2262" y="386"/>
                  <a:pt x="2262" y="386"/>
                  <a:pt x="2262" y="386"/>
                </a:cubicBezTo>
                <a:cubicBezTo>
                  <a:pt x="2361" y="629"/>
                  <a:pt x="2361" y="629"/>
                  <a:pt x="2361" y="629"/>
                </a:cubicBezTo>
                <a:lnTo>
                  <a:pt x="2166" y="6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 bwMode="gray">
          <a:xfrm>
            <a:off x="-1689099" y="0"/>
            <a:ext cx="1570228" cy="60016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100" b="0" dirty="0" smtClean="0">
                <a:solidFill>
                  <a:schemeClr val="bg1"/>
                </a:solidFill>
              </a:rPr>
              <a:t>See Appendix for instructions</a:t>
            </a:r>
            <a:r>
              <a:rPr lang="en-US" sz="1100" b="0" baseline="0" dirty="0" smtClean="0">
                <a:solidFill>
                  <a:schemeClr val="bg1"/>
                </a:solidFill>
              </a:rPr>
              <a:t> on how to change sidebar photo</a:t>
            </a:r>
            <a:endParaRPr lang="en-US" sz="1100" b="0" dirty="0" smtClean="0">
              <a:solidFill>
                <a:schemeClr val="bg1"/>
              </a:solidFill>
            </a:endParaRPr>
          </a:p>
        </p:txBody>
      </p:sp>
      <p:pic>
        <p:nvPicPr>
          <p:cNvPr id="9" name="Picture Placeholder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45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50" r:id="rId4"/>
    <p:sldLayoutId id="2147483655" r:id="rId5"/>
    <p:sldLayoutId id="2147483656" r:id="rId6"/>
    <p:sldLayoutId id="2147483658" r:id="rId7"/>
    <p:sldLayoutId id="2147483659" r:id="rId8"/>
    <p:sldLayoutId id="2147483657" r:id="rId9"/>
    <p:sldLayoutId id="2147483664" r:id="rId10"/>
    <p:sldLayoutId id="2147483665" r:id="rId11"/>
    <p:sldLayoutId id="2147483666" r:id="rId12"/>
    <p:sldLayoutId id="2147483667" r:id="rId13"/>
    <p:sldLayoutId id="2147483672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ts val="60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736" userDrawn="1">
          <p15:clr>
            <a:srgbClr val="F26B43"/>
          </p15:clr>
        </p15:guide>
        <p15:guide id="2" pos="552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6768" userDrawn="1">
          <p15:clr>
            <a:srgbClr val="F26B43"/>
          </p15:clr>
        </p15:guide>
        <p15:guide id="6" orient="horz" pos="1104" userDrawn="1">
          <p15:clr>
            <a:srgbClr val="F26B43"/>
          </p15:clr>
        </p15:guide>
        <p15:guide id="7" pos="4008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0.xml"/><Relationship Id="rId7" Type="http://schemas.openxmlformats.org/officeDocument/2006/relationships/oleObject" Target="../embeddings/oleObject5.bin"/><Relationship Id="rId2" Type="http://schemas.openxmlformats.org/officeDocument/2006/relationships/tags" Target="../tags/tag59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oleObject" Target="../embeddings/oleObject3.bin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oleObject" Target="../embeddings/oleObject2.bin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notesSlide" Target="../notesSlides/notesSlide2.xml"/><Relationship Id="rId65" Type="http://schemas.openxmlformats.org/officeDocument/2006/relationships/oleObject" Target="../embeddings/oleObject4.bin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image" Target="../media/image9.emf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/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12376" y="2738628"/>
            <a:ext cx="7059241" cy="1380744"/>
          </a:xfrm>
        </p:spPr>
        <p:txBody>
          <a:bodyPr/>
          <a:lstStyle/>
          <a:p>
            <a:r>
              <a:rPr lang="en-US" sz="3600" dirty="0" smtClean="0">
                <a:solidFill>
                  <a:srgbClr val="EE1A24"/>
                </a:solidFill>
              </a:rPr>
              <a:t>Time for Innovation in Health Insurance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20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13526"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032" indent="-291551" defTabSz="913526"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6203" indent="-233241" defTabSz="913526"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2684" indent="-233241" defTabSz="913526"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9165" indent="-233241" defTabSz="913526"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5646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2128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8609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5090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E5B74E-ECE6-4A0F-B38D-762A8116CEA3}" type="slidenum">
              <a:rPr lang="en-GB" altLang="en-US" sz="1224"/>
              <a:pPr/>
              <a:t>10</a:t>
            </a:fld>
            <a:endParaRPr lang="en-GB" altLang="en-US" sz="1224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718457" y="561530"/>
            <a:ext cx="11169012" cy="406555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folHlink"/>
                </a:solidFill>
              </a:rPr>
              <a:t>. . . All OF WHICH COULD RESULT IN HEALTHCARE SPEND CONSUMING DISPROPORTIONATE AMOUNTS OF GDP IF SYSTEMS GO UNCHANGED</a:t>
            </a:r>
            <a:endParaRPr lang="de-DE" altLang="en-US" sz="2400" dirty="0" smtClean="0">
              <a:solidFill>
                <a:schemeClr val="folHlink"/>
              </a:solidFill>
            </a:endParaRPr>
          </a:p>
        </p:txBody>
      </p:sp>
      <p:sp>
        <p:nvSpPr>
          <p:cNvPr id="17414" name="McK Footnot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772092" y="6175070"/>
            <a:ext cx="8315770" cy="48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563563" indent="-563563" defTabSz="877888"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7888"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7888"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7888"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7888"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020"/>
              <a:t>	Source:	</a:t>
            </a:r>
            <a:r>
              <a:rPr lang="en-US" altLang="en-US" sz="1020"/>
              <a:t>Forecast model assuming real GDP growth of 2.0%, health care spending growing at 0.95/1.9 percentage </a:t>
            </a:r>
            <a:br>
              <a:rPr lang="en-US" altLang="en-US" sz="1020"/>
            </a:br>
            <a:r>
              <a:rPr lang="en-US" altLang="en-US" sz="1020"/>
              <a:t>points above; OECD Policy Implications of the New Economy 2000 - 2050 (2001); </a:t>
            </a:r>
            <a:br>
              <a:rPr lang="en-US" altLang="en-US" sz="1020"/>
            </a:br>
            <a:r>
              <a:rPr lang="en-US" altLang="en-US" sz="1020"/>
              <a:t>Global Insight WMM 2000 - 2037</a:t>
            </a:r>
            <a:endParaRPr lang="en-GB" altLang="en-US" sz="1020"/>
          </a:p>
        </p:txBody>
      </p:sp>
      <p:graphicFrame>
        <p:nvGraphicFramePr>
          <p:cNvPr id="17419" name="Rectangle 9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524270" y="1"/>
          <a:ext cx="158735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7" imgW="0" imgH="0" progId="TCLayout.ActiveDocument.1">
                  <p:embed/>
                </p:oleObj>
              </mc:Choice>
              <mc:Fallback>
                <p:oleObj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270" y="1"/>
                        <a:ext cx="158735" cy="158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410130" y="968085"/>
            <a:ext cx="5477338" cy="5206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1287" y="968085"/>
            <a:ext cx="11565114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83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51" y="120375"/>
            <a:ext cx="10690696" cy="597989"/>
          </a:xfrm>
        </p:spPr>
        <p:txBody>
          <a:bodyPr/>
          <a:lstStyle/>
          <a:p>
            <a:r>
              <a:rPr lang="en-GB" sz="2800" dirty="0" smtClean="0"/>
              <a:t>GCC Health Insurance Market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100" i="1" dirty="0" smtClean="0"/>
              <a:t>Source: SAMA/AXCO/Alpen Capital /IA-UAE/CBB Reports/CMA Reports</a:t>
            </a:r>
            <a:endParaRPr lang="en-US" sz="1100" i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891704" y="718364"/>
          <a:ext cx="4678672" cy="260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6452751" y="838449"/>
          <a:ext cx="4846620" cy="261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891704" y="35289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6452750" y="3639911"/>
          <a:ext cx="49119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5388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01" y="344818"/>
            <a:ext cx="10690696" cy="638800"/>
          </a:xfrm>
        </p:spPr>
        <p:txBody>
          <a:bodyPr/>
          <a:lstStyle/>
          <a:p>
            <a:r>
              <a:rPr lang="en-US" sz="2800" dirty="0" smtClean="0"/>
              <a:t>Health Service Providers </a:t>
            </a:r>
            <a:r>
              <a:rPr lang="en-US" sz="2800" dirty="0" smtClean="0"/>
              <a:t>GCC – Performance of Listed Providers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624654"/>
              </p:ext>
            </p:extLst>
          </p:nvPr>
        </p:nvGraphicFramePr>
        <p:xfrm>
          <a:off x="821263" y="1063690"/>
          <a:ext cx="5346272" cy="48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859235"/>
              </p:ext>
            </p:extLst>
          </p:nvPr>
        </p:nvGraphicFramePr>
        <p:xfrm>
          <a:off x="6456784" y="1063690"/>
          <a:ext cx="5486400" cy="502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048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© 2013 - Arthur A. Boni, Ph.D.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C32C-AE4E-554C-AE5B-6708309E04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98500"/>
            <a:ext cx="9144000" cy="543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19401"/>
            <a:ext cx="4572001" cy="3902075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783772" y="302452"/>
            <a:ext cx="6324600" cy="609600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Innovation?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idx="1"/>
          </p:nvPr>
        </p:nvSpPr>
        <p:spPr>
          <a:xfrm>
            <a:off x="1893944" y="1428610"/>
            <a:ext cx="8266056" cy="4214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“The greatest discovery comes not from seeing the new landscapes but in seeing the familiar with new eyes”</a:t>
            </a:r>
          </a:p>
          <a:p>
            <a:pPr marL="0" indent="0" algn="ctr">
              <a:buNone/>
            </a:pP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Marcel Proust</a:t>
            </a:r>
            <a:endParaRPr lang="en-IN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19401"/>
            <a:ext cx="4572001" cy="3902075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783772" y="1999172"/>
            <a:ext cx="10483668" cy="609600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Innovation – Our Major Reactions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783772" y="302452"/>
            <a:ext cx="6324600" cy="609600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Major Reactions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idx="1"/>
          </p:nvPr>
        </p:nvSpPr>
        <p:spPr>
          <a:xfrm>
            <a:off x="914400" y="1428610"/>
            <a:ext cx="9245600" cy="468771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Deductibles</a:t>
            </a: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 Payments</a:t>
            </a: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Exclusions</a:t>
            </a: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Premiums</a:t>
            </a: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Payment Mechanisms</a:t>
            </a: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Underwrite</a:t>
            </a: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Retrospective/Reactive Management</a:t>
            </a: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Administrative Digitization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in Isolation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19401"/>
            <a:ext cx="4572001" cy="3902075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783772" y="1999172"/>
            <a:ext cx="10483668" cy="609600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Innovation through Behavioral Changes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 | @chasedave&#10;THE FUTURE HEALTH ECOSYSTEM WILL FOCUS ON THE TRUE DRIVERS OF OUTCOMES&#10;Source: RWJF/UWPHI.3&#10;GENETICS DIET &amp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03" y="102638"/>
            <a:ext cx="5831635" cy="68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19761" y="864637"/>
            <a:ext cx="2338042" cy="3163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Patient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Personalized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Decision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Support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89436" y="2758233"/>
            <a:ext cx="3097763" cy="31630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Identification and 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Expenses </a:t>
            </a:r>
            <a:r>
              <a:rPr lang="en-US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Mx</a:t>
            </a:r>
            <a:endPara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Based Health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Ageing and End of Life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7802" y="6316824"/>
            <a:ext cx="5831636" cy="541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Healthy Behavior &amp; Social Factors will be a Key Driver of Outcome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08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19401"/>
            <a:ext cx="4572001" cy="3902075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783772" y="1999172"/>
            <a:ext cx="10483668" cy="609600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Innovation through Disruption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424" y="2174033"/>
            <a:ext cx="10690696" cy="1114661"/>
          </a:xfrm>
        </p:spPr>
        <p:txBody>
          <a:bodyPr/>
          <a:lstStyle/>
          <a:p>
            <a:r>
              <a:rPr lang="en-US" dirty="0" smtClean="0"/>
              <a:t>The GCC Health – Is there an Issue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14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705006" y="131161"/>
            <a:ext cx="11266170" cy="397879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Current Health Service Delivery System</a:t>
            </a:r>
            <a:endParaRPr lang="en-US" sz="2400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149" y="1070563"/>
            <a:ext cx="5707427" cy="9249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5006" y="1770964"/>
            <a:ext cx="6446908" cy="4840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Issues with the Current System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Visiting Hospital has become a way of Life. Family Physician and Home Visits not adequately promoted.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ontagious growth of “for profit” private health sector;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iserly increase of government expenditure on healthcare, and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ising cost of medical care.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spend on health nearing 20% of GDP, UK 11%. Older population and people living longer with chronic disease has put stressors on both outpatient and step down care facilities in particular</a:t>
            </a:r>
            <a:endParaRPr lang="en-US" sz="1100" b="1" dirty="0" smtClean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raud; abuse and waste by medical service providers, in particular on health insured patients,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edical service providers have developed their business plans around initiatives for increasing patient footfalls; over prescriptions (medications and diagnostics); maximizing on acute medical care and ensuring bed occupancy is between 80-100%, while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Physicians are incentivized to achieve their KPI, both by the service provider and the pharmaceutical industry.</a:t>
            </a:r>
            <a:endParaRPr lang="en-US" sz="1100" b="1" dirty="0" smtClean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Poor Patient Physician Engagement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Poor Incentives for Good Health; Prevention; Lifestyle changes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Increasing prevalence of non-communicable diseases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and Treatment Outcomes not adequately Measured or Reported</a:t>
            </a:r>
            <a:endParaRPr lang="en-US" sz="1100" b="1" dirty="0" smtClean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440" y="2753403"/>
            <a:ext cx="4189736" cy="375936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781439" y="2248678"/>
            <a:ext cx="4189737" cy="429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FOR DISRUPTION ??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812695" y="2985796"/>
            <a:ext cx="678437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81" y="765738"/>
            <a:ext cx="9364762" cy="9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16" y="149290"/>
            <a:ext cx="10690696" cy="60147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Key Transformation Strategy</a:t>
            </a:r>
            <a:endParaRPr lang="en-US" sz="2800" dirty="0"/>
          </a:p>
        </p:txBody>
      </p:sp>
      <p:pic>
        <p:nvPicPr>
          <p:cNvPr id="4" name="Picture 2" descr="C:\OFFICE\WPWIN\WPDOCS\TALKS\FUTURE\Infoindust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849086"/>
            <a:ext cx="9526555" cy="580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202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19401"/>
            <a:ext cx="4572001" cy="3902075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783772" y="1999172"/>
            <a:ext cx="10483668" cy="609600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Innovation on the Continuum of Care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96165" y="59248"/>
            <a:ext cx="1065884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spc="50" dirty="0" smtClean="0">
                <a:ln w="11430"/>
                <a:solidFill>
                  <a:srgbClr val="FF0000"/>
                </a:solidFill>
                <a:latin typeface="+mj-lt"/>
                <a:ea typeface="ＭＳ Ｐゴシック" charset="0"/>
                <a:cs typeface="Calibri"/>
              </a:rPr>
              <a:t>Continuum </a:t>
            </a:r>
            <a:r>
              <a:rPr lang="en-US" sz="3200" b="1" spc="50" dirty="0">
                <a:ln w="11430"/>
                <a:solidFill>
                  <a:srgbClr val="FF0000"/>
                </a:solidFill>
                <a:latin typeface="+mj-lt"/>
                <a:ea typeface="ＭＳ Ｐゴシック" charset="0"/>
                <a:cs typeface="Calibri"/>
              </a:rPr>
              <a:t>of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latin typeface="+mj-lt"/>
                <a:ea typeface="ＭＳ Ｐゴシック" charset="0"/>
                <a:cs typeface="Calibri"/>
              </a:rPr>
              <a:t>Care.. from</a:t>
            </a:r>
            <a:endParaRPr lang="en-US" sz="3200" b="1" spc="50" dirty="0">
              <a:ln w="11430"/>
              <a:solidFill>
                <a:srgbClr val="FF0000"/>
              </a:solidFill>
              <a:latin typeface="+mj-lt"/>
              <a:ea typeface="ＭＳ Ｐゴシック" charset="0"/>
              <a:cs typeface="Calibri"/>
            </a:endParaRPr>
          </a:p>
        </p:txBody>
      </p:sp>
      <p:pic>
        <p:nvPicPr>
          <p:cNvPr id="28675" name="8 Imagen" descr="PPP_CSPHE_CLP_SphereB_Shadow_Light Blue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3276601"/>
            <a:ext cx="185261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6 Imagen" descr="PPP_CSPHE_CLP_SphereB_Shadow_Light Blue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336926"/>
            <a:ext cx="185261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3 Imagen" descr="PPP_CRADI_CLP_3DSphereArrow02_Gray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36926"/>
            <a:ext cx="6096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9 CuadroTexto"/>
          <p:cNvSpPr txBox="1">
            <a:spLocks noChangeArrowheads="1"/>
          </p:cNvSpPr>
          <p:nvPr/>
        </p:nvSpPr>
        <p:spPr bwMode="auto">
          <a:xfrm>
            <a:off x="2035704" y="3722239"/>
            <a:ext cx="9981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altLang="en-US" sz="1600" dirty="0"/>
              <a:t>HEALTH</a:t>
            </a:r>
          </a:p>
        </p:txBody>
      </p:sp>
      <p:sp>
        <p:nvSpPr>
          <p:cNvPr id="28679" name="10 CuadroTexto"/>
          <p:cNvSpPr txBox="1">
            <a:spLocks noChangeArrowheads="1"/>
          </p:cNvSpPr>
          <p:nvPr/>
        </p:nvSpPr>
        <p:spPr bwMode="auto">
          <a:xfrm>
            <a:off x="9251770" y="3706813"/>
            <a:ext cx="9749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altLang="en-US" sz="1400" dirty="0"/>
              <a:t>DISEASE</a:t>
            </a:r>
          </a:p>
        </p:txBody>
      </p:sp>
      <p:pic>
        <p:nvPicPr>
          <p:cNvPr id="28692" name="28 Imagen" descr="PPP_CARRO_CLP_ArrowHolderBevelDown_Green.png"/>
          <p:cNvPicPr>
            <a:picLocks/>
          </p:cNvPicPr>
          <p:nvPr/>
        </p:nvPicPr>
        <p:blipFill>
          <a:blip r:embed="rId5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595563"/>
            <a:ext cx="6604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9 CuadroTexto"/>
          <p:cNvSpPr txBox="1"/>
          <p:nvPr/>
        </p:nvSpPr>
        <p:spPr>
          <a:xfrm rot="18175633">
            <a:off x="6684963" y="2052967"/>
            <a:ext cx="1479550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altLang="en-US" sz="1400" dirty="0"/>
              <a:t>CLÍNICAL STAGE</a:t>
            </a:r>
          </a:p>
        </p:txBody>
      </p:sp>
      <p:pic>
        <p:nvPicPr>
          <p:cNvPr id="28694" name="30 Imagen" descr="PPP_CARRO_CLP_ArrowHolderBevelDown_Purple.png"/>
          <p:cNvPicPr>
            <a:picLocks/>
          </p:cNvPicPr>
          <p:nvPr/>
        </p:nvPicPr>
        <p:blipFill>
          <a:blip r:embed="rId6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1" y="2597151"/>
            <a:ext cx="682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1 CuadroTexto"/>
          <p:cNvSpPr txBox="1"/>
          <p:nvPr/>
        </p:nvSpPr>
        <p:spPr>
          <a:xfrm rot="18110107">
            <a:off x="7324389" y="1960166"/>
            <a:ext cx="2005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600" b="1" dirty="0">
                <a:latin typeface="Arial" charset="0"/>
                <a:ea typeface="ＭＳ Ｐゴシック" charset="0"/>
                <a:cs typeface="ＭＳ Ｐゴシック" charset="0"/>
              </a:rPr>
              <a:t>COMPLICATIONS</a:t>
            </a:r>
          </a:p>
        </p:txBody>
      </p:sp>
      <p:pic>
        <p:nvPicPr>
          <p:cNvPr id="28696" name="32 Imagen" descr="PPP_CARRO_CLP_ArrowHolderBevelDown_Red.png"/>
          <p:cNvPicPr>
            <a:picLocks/>
          </p:cNvPicPr>
          <p:nvPr/>
        </p:nvPicPr>
        <p:blipFill>
          <a:blip r:embed="rId7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2665414"/>
            <a:ext cx="61595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33 CuadroTexto"/>
          <p:cNvSpPr txBox="1"/>
          <p:nvPr/>
        </p:nvSpPr>
        <p:spPr>
          <a:xfrm rot="18110107">
            <a:off x="8134349" y="2173239"/>
            <a:ext cx="14795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sz="1600" b="1" dirty="0">
                <a:latin typeface="Arial" charset="0"/>
                <a:ea typeface="ＭＳ Ｐゴシック" charset="0"/>
                <a:cs typeface="ＭＳ Ｐゴシック" charset="0"/>
              </a:rPr>
              <a:t>DISABILITY</a:t>
            </a:r>
          </a:p>
        </p:txBody>
      </p:sp>
      <p:pic>
        <p:nvPicPr>
          <p:cNvPr id="28698" name="34 Imagen" descr="PPP_CARRO_CLP_ArrowHolderBevelDown_Green.png"/>
          <p:cNvPicPr>
            <a:picLocks/>
          </p:cNvPicPr>
          <p:nvPr/>
        </p:nvPicPr>
        <p:blipFill>
          <a:blip r:embed="rId8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4244976"/>
            <a:ext cx="660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35 CuadroTexto"/>
          <p:cNvSpPr txBox="1"/>
          <p:nvPr/>
        </p:nvSpPr>
        <p:spPr>
          <a:xfrm rot="18813120">
            <a:off x="5949157" y="5250985"/>
            <a:ext cx="1423988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n-US" sz="1400" dirty="0"/>
              <a:t>DIAGNOSIS &amp; TREATMENT</a:t>
            </a:r>
          </a:p>
        </p:txBody>
      </p:sp>
      <p:pic>
        <p:nvPicPr>
          <p:cNvPr id="28700" name="36 Imagen" descr="PPP_CARRO_CLP_ArrowHolderBevelDown_Purple.png"/>
          <p:cNvPicPr>
            <a:picLocks/>
          </p:cNvPicPr>
          <p:nvPr/>
        </p:nvPicPr>
        <p:blipFill>
          <a:blip r:embed="rId9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4246563"/>
            <a:ext cx="660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37 Imagen" descr="PPP_CARRO_CLP_ArrowHolderBevelDown_Red.png"/>
          <p:cNvPicPr>
            <a:picLocks/>
          </p:cNvPicPr>
          <p:nvPr/>
        </p:nvPicPr>
        <p:blipFill>
          <a:blip r:embed="rId10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4284664"/>
            <a:ext cx="61595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38 CuadroTexto"/>
          <p:cNvSpPr txBox="1"/>
          <p:nvPr/>
        </p:nvSpPr>
        <p:spPr>
          <a:xfrm rot="18776959">
            <a:off x="6609313" y="5210005"/>
            <a:ext cx="1701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n-US" sz="1400" dirty="0"/>
              <a:t>REHABILITATION</a:t>
            </a:r>
          </a:p>
        </p:txBody>
      </p:sp>
      <p:sp>
        <p:nvSpPr>
          <p:cNvPr id="40" name="39 CuadroTexto"/>
          <p:cNvSpPr txBox="1"/>
          <p:nvPr/>
        </p:nvSpPr>
        <p:spPr>
          <a:xfrm rot="18595615">
            <a:off x="7411200" y="5083692"/>
            <a:ext cx="1572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O" sz="1600" b="1" dirty="0">
                <a:latin typeface="Arial" charset="0"/>
                <a:ea typeface="ＭＳ Ｐゴシック" charset="0"/>
                <a:cs typeface="ＭＳ Ｐゴシック" charset="0"/>
              </a:rPr>
              <a:t> PALLIATIVE CARE</a:t>
            </a:r>
          </a:p>
        </p:txBody>
      </p:sp>
      <p:pic>
        <p:nvPicPr>
          <p:cNvPr id="28704" name="43 Imagen" descr="PPP_CSHAP_CLP_barteal.png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198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44 Imagen" descr="PPP_CSHAP_CLP_barteal.png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45 Imagen" descr="PPP_CSHAP_CLP_barteal.png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7" name="46 CuadroTexto"/>
          <p:cNvSpPr txBox="1">
            <a:spLocks noChangeArrowheads="1"/>
          </p:cNvSpPr>
          <p:nvPr/>
        </p:nvSpPr>
        <p:spPr bwMode="auto">
          <a:xfrm>
            <a:off x="2711451" y="6084888"/>
            <a:ext cx="1614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altLang="en-US" sz="2800" dirty="0"/>
              <a:t>HEALTH</a:t>
            </a:r>
          </a:p>
        </p:txBody>
      </p:sp>
      <p:sp>
        <p:nvSpPr>
          <p:cNvPr id="28708" name="47 CuadroTexto"/>
          <p:cNvSpPr txBox="1">
            <a:spLocks noChangeArrowheads="1"/>
          </p:cNvSpPr>
          <p:nvPr/>
        </p:nvSpPr>
        <p:spPr bwMode="auto">
          <a:xfrm>
            <a:off x="5334001" y="6096001"/>
            <a:ext cx="1535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altLang="en-US" sz="2400" dirty="0"/>
              <a:t>DISEASE</a:t>
            </a:r>
          </a:p>
        </p:txBody>
      </p:sp>
      <p:sp>
        <p:nvSpPr>
          <p:cNvPr id="28709" name="48 CuadroTexto"/>
          <p:cNvSpPr txBox="1">
            <a:spLocks noChangeArrowheads="1"/>
          </p:cNvSpPr>
          <p:nvPr/>
        </p:nvSpPr>
        <p:spPr bwMode="auto">
          <a:xfrm>
            <a:off x="7696201" y="6153090"/>
            <a:ext cx="1946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altLang="en-US" sz="2000" dirty="0"/>
              <a:t>SOCIAL CARE</a:t>
            </a:r>
          </a:p>
        </p:txBody>
      </p:sp>
      <p:pic>
        <p:nvPicPr>
          <p:cNvPr id="28711" name="40 Imagen" descr="PPP_IPEOP_CLP_Happy-Family_S.png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19939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1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96165" y="59248"/>
            <a:ext cx="1065884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spc="50" dirty="0" smtClean="0">
                <a:ln w="11430"/>
                <a:solidFill>
                  <a:srgbClr val="FF0000"/>
                </a:solidFill>
                <a:latin typeface="+mj-lt"/>
                <a:ea typeface="ＭＳ Ｐゴシック" charset="0"/>
                <a:cs typeface="Calibri"/>
              </a:rPr>
              <a:t> </a:t>
            </a:r>
            <a:r>
              <a:rPr lang="en-US" sz="3200" b="1" spc="50" dirty="0">
                <a:ln w="11430"/>
                <a:solidFill>
                  <a:srgbClr val="FF0000"/>
                </a:solidFill>
                <a:latin typeface="+mj-lt"/>
                <a:ea typeface="ＭＳ Ｐゴシック" charset="0"/>
                <a:cs typeface="Calibri"/>
              </a:rPr>
              <a:t>Continuum of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latin typeface="+mj-lt"/>
                <a:ea typeface="ＭＳ Ｐゴシック" charset="0"/>
                <a:cs typeface="Calibri"/>
              </a:rPr>
              <a:t>Care .. to</a:t>
            </a:r>
            <a:endParaRPr lang="en-US" sz="3200" b="1" spc="50" dirty="0">
              <a:ln w="11430"/>
              <a:solidFill>
                <a:srgbClr val="FF0000"/>
              </a:solidFill>
              <a:latin typeface="+mj-lt"/>
              <a:ea typeface="ＭＳ Ｐゴシック" charset="0"/>
              <a:cs typeface="Calibri"/>
            </a:endParaRPr>
          </a:p>
        </p:txBody>
      </p:sp>
      <p:pic>
        <p:nvPicPr>
          <p:cNvPr id="28675" name="8 Imagen" descr="PPP_CSPHE_CLP_SphereB_Shadow_Light Blue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3276601"/>
            <a:ext cx="185261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6 Imagen" descr="PPP_CSPHE_CLP_SphereB_Shadow_Light Blue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336926"/>
            <a:ext cx="185261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3 Imagen" descr="PPP_CRADI_CLP_3DSphereArrow02_Gray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36926"/>
            <a:ext cx="6096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9 CuadroTexto"/>
          <p:cNvSpPr txBox="1">
            <a:spLocks noChangeArrowheads="1"/>
          </p:cNvSpPr>
          <p:nvPr/>
        </p:nvSpPr>
        <p:spPr bwMode="auto">
          <a:xfrm>
            <a:off x="2035704" y="3722239"/>
            <a:ext cx="9981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altLang="en-US" sz="1600" dirty="0"/>
              <a:t>HEALTH</a:t>
            </a:r>
          </a:p>
        </p:txBody>
      </p:sp>
      <p:sp>
        <p:nvSpPr>
          <p:cNvPr id="28679" name="10 CuadroTexto"/>
          <p:cNvSpPr txBox="1">
            <a:spLocks noChangeArrowheads="1"/>
          </p:cNvSpPr>
          <p:nvPr/>
        </p:nvSpPr>
        <p:spPr bwMode="auto">
          <a:xfrm>
            <a:off x="9251770" y="3706813"/>
            <a:ext cx="9749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altLang="en-US" sz="1400" dirty="0"/>
              <a:t>DISEASE</a:t>
            </a:r>
          </a:p>
        </p:txBody>
      </p:sp>
      <p:pic>
        <p:nvPicPr>
          <p:cNvPr id="28680" name="12 Imagen" descr="PPP_CARRO_CLP_ArrowHolderBevelDown_Green.png"/>
          <p:cNvPicPr>
            <a:picLocks/>
          </p:cNvPicPr>
          <p:nvPr/>
        </p:nvPicPr>
        <p:blipFill>
          <a:blip r:embed="rId5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5563"/>
            <a:ext cx="6604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 rot="18175633">
            <a:off x="3134776" y="1878648"/>
            <a:ext cx="21149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600" b="1" dirty="0">
                <a:latin typeface="Arial" charset="0"/>
                <a:ea typeface="ＭＳ Ｐゴシック" charset="0"/>
                <a:cs typeface="ＭＳ Ｐゴシック" charset="0"/>
              </a:rPr>
              <a:t>DETERMINANTS</a:t>
            </a:r>
          </a:p>
        </p:txBody>
      </p:sp>
      <p:pic>
        <p:nvPicPr>
          <p:cNvPr id="28682" name="16 Imagen" descr="PPP_CARRO_CLP_ArrowHolderBevelDown_Green.png"/>
          <p:cNvPicPr>
            <a:picLocks/>
          </p:cNvPicPr>
          <p:nvPr/>
        </p:nvPicPr>
        <p:blipFill>
          <a:blip r:embed="rId6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4214813"/>
            <a:ext cx="6604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 rot="18850901">
            <a:off x="2565315" y="5282767"/>
            <a:ext cx="1348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n-US" sz="1400" dirty="0"/>
              <a:t>PROMOTION</a:t>
            </a:r>
          </a:p>
        </p:txBody>
      </p:sp>
      <p:pic>
        <p:nvPicPr>
          <p:cNvPr id="28684" name="18 Imagen" descr="PPP_CARRO_CLP_ArrowHolderBevelDown_Purple.png"/>
          <p:cNvPicPr>
            <a:picLocks/>
          </p:cNvPicPr>
          <p:nvPr/>
        </p:nvPicPr>
        <p:blipFill>
          <a:blip r:embed="rId7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1" y="2597151"/>
            <a:ext cx="682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 rot="18110107">
            <a:off x="4051301" y="2046001"/>
            <a:ext cx="147955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sz="1600" b="1" dirty="0">
                <a:latin typeface="Arial" charset="0"/>
                <a:ea typeface="ＭＳ Ｐゴシック" charset="0"/>
                <a:cs typeface="ＭＳ Ｐゴシック" charset="0"/>
              </a:rPr>
              <a:t>RISK FACTORS</a:t>
            </a:r>
          </a:p>
        </p:txBody>
      </p:sp>
      <p:pic>
        <p:nvPicPr>
          <p:cNvPr id="28686" name="21 Imagen" descr="PPP_CARRO_CLP_ArrowHolderBevelDown_Purple.png"/>
          <p:cNvPicPr>
            <a:picLocks/>
          </p:cNvPicPr>
          <p:nvPr/>
        </p:nvPicPr>
        <p:blipFill>
          <a:blip r:embed="rId8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4216400"/>
            <a:ext cx="660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CuadroTexto"/>
          <p:cNvSpPr txBox="1"/>
          <p:nvPr/>
        </p:nvSpPr>
        <p:spPr>
          <a:xfrm rot="18662070">
            <a:off x="3241845" y="5073819"/>
            <a:ext cx="15574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n-US" sz="1400" dirty="0"/>
              <a:t>PREVENTION &amp; HEALTH EDUCATION</a:t>
            </a:r>
          </a:p>
        </p:txBody>
      </p:sp>
      <p:pic>
        <p:nvPicPr>
          <p:cNvPr id="28688" name="24 Imagen" descr="PPP_CARRO_CLP_ArrowHolderBevelDown_Red.png"/>
          <p:cNvPicPr>
            <a:picLocks/>
          </p:cNvPicPr>
          <p:nvPr/>
        </p:nvPicPr>
        <p:blipFill>
          <a:blip r:embed="rId9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2665414"/>
            <a:ext cx="61595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 rot="18110107">
            <a:off x="4737101" y="2124405"/>
            <a:ext cx="1479550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altLang="en-US" sz="1400" dirty="0"/>
              <a:t>PRECLÍNICAL STAGE</a:t>
            </a:r>
          </a:p>
        </p:txBody>
      </p:sp>
      <p:pic>
        <p:nvPicPr>
          <p:cNvPr id="28690" name="26 Imagen" descr="PPP_CARRO_CLP_ArrowHolderBevelDown_Red.png"/>
          <p:cNvPicPr>
            <a:picLocks/>
          </p:cNvPicPr>
          <p:nvPr/>
        </p:nvPicPr>
        <p:blipFill>
          <a:blip r:embed="rId10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254500"/>
            <a:ext cx="6159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 rot="18577020">
            <a:off x="4056139" y="5084948"/>
            <a:ext cx="16276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O" sz="1600" b="1" dirty="0">
                <a:latin typeface="Arial" charset="0"/>
                <a:ea typeface="ＭＳ Ｐゴシック" charset="0"/>
                <a:cs typeface="ＭＳ Ｐゴシック" charset="0"/>
              </a:rPr>
              <a:t>SPECIFIC PREVENTION</a:t>
            </a:r>
          </a:p>
        </p:txBody>
      </p:sp>
      <p:pic>
        <p:nvPicPr>
          <p:cNvPr id="28692" name="28 Imagen" descr="PPP_CARRO_CLP_ArrowHolderBevelDown_Green.png"/>
          <p:cNvPicPr>
            <a:picLocks/>
          </p:cNvPicPr>
          <p:nvPr/>
        </p:nvPicPr>
        <p:blipFill>
          <a:blip r:embed="rId5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595563"/>
            <a:ext cx="6604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9 CuadroTexto"/>
          <p:cNvSpPr txBox="1"/>
          <p:nvPr/>
        </p:nvSpPr>
        <p:spPr>
          <a:xfrm rot="18175633">
            <a:off x="6684963" y="2052967"/>
            <a:ext cx="1479550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altLang="en-US" sz="1400" dirty="0"/>
              <a:t>CLÍNICAL STAGE</a:t>
            </a:r>
          </a:p>
        </p:txBody>
      </p:sp>
      <p:pic>
        <p:nvPicPr>
          <p:cNvPr id="28694" name="30 Imagen" descr="PPP_CARRO_CLP_ArrowHolderBevelDown_Purple.png"/>
          <p:cNvPicPr>
            <a:picLocks/>
          </p:cNvPicPr>
          <p:nvPr/>
        </p:nvPicPr>
        <p:blipFill>
          <a:blip r:embed="rId7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1" y="2597151"/>
            <a:ext cx="682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1 CuadroTexto"/>
          <p:cNvSpPr txBox="1"/>
          <p:nvPr/>
        </p:nvSpPr>
        <p:spPr>
          <a:xfrm rot="18110107">
            <a:off x="7324389" y="1960166"/>
            <a:ext cx="2005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600" b="1" dirty="0">
                <a:latin typeface="Arial" charset="0"/>
                <a:ea typeface="ＭＳ Ｐゴシック" charset="0"/>
                <a:cs typeface="ＭＳ Ｐゴシック" charset="0"/>
              </a:rPr>
              <a:t>COMPLICATIONS</a:t>
            </a:r>
          </a:p>
        </p:txBody>
      </p:sp>
      <p:pic>
        <p:nvPicPr>
          <p:cNvPr id="28696" name="32 Imagen" descr="PPP_CARRO_CLP_ArrowHolderBevelDown_Red.png"/>
          <p:cNvPicPr>
            <a:picLocks/>
          </p:cNvPicPr>
          <p:nvPr/>
        </p:nvPicPr>
        <p:blipFill>
          <a:blip r:embed="rId9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2665414"/>
            <a:ext cx="61595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33 CuadroTexto"/>
          <p:cNvSpPr txBox="1"/>
          <p:nvPr/>
        </p:nvSpPr>
        <p:spPr>
          <a:xfrm rot="18110107">
            <a:off x="8134349" y="2173239"/>
            <a:ext cx="14795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sz="1600" b="1" dirty="0">
                <a:latin typeface="Arial" charset="0"/>
                <a:ea typeface="ＭＳ Ｐゴシック" charset="0"/>
                <a:cs typeface="ＭＳ Ｐゴシック" charset="0"/>
              </a:rPr>
              <a:t>DISABILITY</a:t>
            </a:r>
          </a:p>
        </p:txBody>
      </p:sp>
      <p:pic>
        <p:nvPicPr>
          <p:cNvPr id="28698" name="34 Imagen" descr="PPP_CARRO_CLP_ArrowHolderBevelDown_Green.png"/>
          <p:cNvPicPr>
            <a:picLocks/>
          </p:cNvPicPr>
          <p:nvPr/>
        </p:nvPicPr>
        <p:blipFill>
          <a:blip r:embed="rId6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4244976"/>
            <a:ext cx="6604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35 CuadroTexto"/>
          <p:cNvSpPr txBox="1"/>
          <p:nvPr/>
        </p:nvSpPr>
        <p:spPr>
          <a:xfrm rot="18813120">
            <a:off x="5949157" y="5250985"/>
            <a:ext cx="1423988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n-US" sz="1400" dirty="0"/>
              <a:t>DIAGNOSIS &amp; TREATMENT</a:t>
            </a:r>
          </a:p>
        </p:txBody>
      </p:sp>
      <p:pic>
        <p:nvPicPr>
          <p:cNvPr id="28700" name="36 Imagen" descr="PPP_CARRO_CLP_ArrowHolderBevelDown_Purple.png"/>
          <p:cNvPicPr>
            <a:picLocks/>
          </p:cNvPicPr>
          <p:nvPr/>
        </p:nvPicPr>
        <p:blipFill>
          <a:blip r:embed="rId8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4246563"/>
            <a:ext cx="660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37 Imagen" descr="PPP_CARRO_CLP_ArrowHolderBevelDown_Red.png"/>
          <p:cNvPicPr>
            <a:picLocks/>
          </p:cNvPicPr>
          <p:nvPr/>
        </p:nvPicPr>
        <p:blipFill>
          <a:blip r:embed="rId10">
            <a:lum bright="5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4284664"/>
            <a:ext cx="61595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38 CuadroTexto"/>
          <p:cNvSpPr txBox="1"/>
          <p:nvPr/>
        </p:nvSpPr>
        <p:spPr>
          <a:xfrm rot="18776959">
            <a:off x="6609313" y="5210005"/>
            <a:ext cx="17013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n-US" sz="1400" dirty="0"/>
              <a:t>REHABILITATION</a:t>
            </a:r>
          </a:p>
        </p:txBody>
      </p:sp>
      <p:sp>
        <p:nvSpPr>
          <p:cNvPr id="40" name="39 CuadroTexto"/>
          <p:cNvSpPr txBox="1"/>
          <p:nvPr/>
        </p:nvSpPr>
        <p:spPr>
          <a:xfrm rot="18595615">
            <a:off x="7411200" y="5083692"/>
            <a:ext cx="1572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O" sz="1600" b="1" dirty="0">
                <a:latin typeface="Arial" charset="0"/>
                <a:ea typeface="ＭＳ Ｐゴシック" charset="0"/>
                <a:cs typeface="ＭＳ Ｐゴシック" charset="0"/>
              </a:rPr>
              <a:t> PALLIATIVE CARE</a:t>
            </a:r>
          </a:p>
        </p:txBody>
      </p:sp>
      <p:pic>
        <p:nvPicPr>
          <p:cNvPr id="28704" name="43 Imagen" descr="PPP_CSHAP_CLP_barteal.png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198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44 Imagen" descr="PPP_CSHAP_CLP_barteal.png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45 Imagen" descr="PPP_CSHAP_CLP_barteal.png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243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7" name="46 CuadroTexto"/>
          <p:cNvSpPr txBox="1">
            <a:spLocks noChangeArrowheads="1"/>
          </p:cNvSpPr>
          <p:nvPr/>
        </p:nvSpPr>
        <p:spPr bwMode="auto">
          <a:xfrm>
            <a:off x="2711451" y="6084888"/>
            <a:ext cx="1614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altLang="en-US" sz="2800" dirty="0"/>
              <a:t>HEALTH</a:t>
            </a:r>
          </a:p>
        </p:txBody>
      </p:sp>
      <p:sp>
        <p:nvSpPr>
          <p:cNvPr id="28708" name="47 CuadroTexto"/>
          <p:cNvSpPr txBox="1">
            <a:spLocks noChangeArrowheads="1"/>
          </p:cNvSpPr>
          <p:nvPr/>
        </p:nvSpPr>
        <p:spPr bwMode="auto">
          <a:xfrm>
            <a:off x="5334001" y="6096001"/>
            <a:ext cx="1535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altLang="en-US" sz="2400" dirty="0"/>
              <a:t>DISEASE</a:t>
            </a:r>
          </a:p>
        </p:txBody>
      </p:sp>
      <p:sp>
        <p:nvSpPr>
          <p:cNvPr id="28709" name="48 CuadroTexto"/>
          <p:cNvSpPr txBox="1">
            <a:spLocks noChangeArrowheads="1"/>
          </p:cNvSpPr>
          <p:nvPr/>
        </p:nvSpPr>
        <p:spPr bwMode="auto">
          <a:xfrm>
            <a:off x="7696201" y="6153090"/>
            <a:ext cx="1946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altLang="en-US" sz="2000" dirty="0"/>
              <a:t>SOCIAL CARE</a:t>
            </a:r>
          </a:p>
        </p:txBody>
      </p:sp>
      <p:pic>
        <p:nvPicPr>
          <p:cNvPr id="28711" name="40 Imagen" descr="PPP_IPEOP_CLP_Happy-Family_S.png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19939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7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2025" y="3087638"/>
            <a:ext cx="10241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He wanted </a:t>
            </a:r>
            <a:r>
              <a:rPr lang="en-US" sz="2400" dirty="0"/>
              <a:t>Merck to be more like chewing gum maker Wrigley's.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To make </a:t>
            </a:r>
            <a:r>
              <a:rPr lang="en-US" sz="2400" dirty="0"/>
              <a:t>drugs for healthy people so that Merck could "sell to everyone."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His dream </a:t>
            </a:r>
            <a:r>
              <a:rPr lang="en-US" sz="2400" dirty="0"/>
              <a:t>now drives the marketing machinery of the most profitable industry on earth</a:t>
            </a:r>
            <a:r>
              <a:rPr lang="en-US" sz="2400" dirty="0" smtClean="0"/>
              <a:t>.“</a:t>
            </a:r>
          </a:p>
          <a:p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672784"/>
            <a:ext cx="1984375" cy="20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39903" y="1852414"/>
            <a:ext cx="5505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Henry Gadsden, </a:t>
            </a:r>
            <a:r>
              <a:rPr lang="en-US" sz="2400" b="1" dirty="0" smtClean="0"/>
              <a:t>Head of Merck 1968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2015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innovate or evapo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56" y="1788160"/>
            <a:ext cx="797846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99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424" y="2174033"/>
            <a:ext cx="10690696" cy="1114661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8712"/>
            <a:ext cx="10690696" cy="620139"/>
          </a:xfrm>
        </p:spPr>
        <p:txBody>
          <a:bodyPr/>
          <a:lstStyle/>
          <a:p>
            <a:r>
              <a:rPr lang="en-US" sz="2800" dirty="0" smtClean="0"/>
              <a:t>Cost of HealthCare - GCC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017303"/>
              </p:ext>
            </p:extLst>
          </p:nvPr>
        </p:nvGraphicFramePr>
        <p:xfrm>
          <a:off x="882375" y="9500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921819"/>
              </p:ext>
            </p:extLst>
          </p:nvPr>
        </p:nvGraphicFramePr>
        <p:xfrm>
          <a:off x="6764693" y="950083"/>
          <a:ext cx="504382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297960"/>
              </p:ext>
            </p:extLst>
          </p:nvPr>
        </p:nvGraphicFramePr>
        <p:xfrm>
          <a:off x="685800" y="4083087"/>
          <a:ext cx="5649192" cy="252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53107"/>
              </p:ext>
            </p:extLst>
          </p:nvPr>
        </p:nvGraphicFramePr>
        <p:xfrm>
          <a:off x="6764694" y="3977173"/>
          <a:ext cx="5043827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219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808544"/>
              </p:ext>
            </p:extLst>
          </p:nvPr>
        </p:nvGraphicFramePr>
        <p:xfrm>
          <a:off x="774441" y="2684106"/>
          <a:ext cx="4978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659715"/>
              </p:ext>
            </p:extLst>
          </p:nvPr>
        </p:nvGraphicFramePr>
        <p:xfrm>
          <a:off x="876041" y="4724400"/>
          <a:ext cx="4775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045103"/>
              </p:ext>
            </p:extLst>
          </p:nvPr>
        </p:nvGraphicFramePr>
        <p:xfrm>
          <a:off x="762000" y="671804"/>
          <a:ext cx="4876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3792" y="91265"/>
            <a:ext cx="10306051" cy="504825"/>
          </a:xfrm>
        </p:spPr>
        <p:txBody>
          <a:bodyPr/>
          <a:lstStyle/>
          <a:p>
            <a:r>
              <a:rPr lang="en-US" alt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Key Cost Drivers</a:t>
            </a:r>
            <a:endParaRPr lang="en-US" altLang="en-US" sz="24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778965"/>
              </p:ext>
            </p:extLst>
          </p:nvPr>
        </p:nvGraphicFramePr>
        <p:xfrm>
          <a:off x="6714930" y="1398814"/>
          <a:ext cx="4780384" cy="462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6" imgW="4352921" imgH="4279763" progId="Excel.Chart.8">
                  <p:embed/>
                </p:oleObj>
              </mc:Choice>
              <mc:Fallback>
                <p:oleObj r:id="rId6" imgW="4352921" imgH="427976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4930" y="1398814"/>
                        <a:ext cx="4780384" cy="4627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64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13" y="234925"/>
            <a:ext cx="11388716" cy="68923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Cost Drivers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Cancer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Burden GCC: Projected increase in Cancer 2012 - 2030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12" y="924159"/>
            <a:ext cx="11258087" cy="5747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31604"/>
            <a:ext cx="1882647" cy="4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5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723754" y="130629"/>
            <a:ext cx="10690696" cy="746449"/>
          </a:xfrm>
        </p:spPr>
        <p:txBody>
          <a:bodyPr/>
          <a:lstStyle/>
          <a:p>
            <a:r>
              <a:rPr lang="en-US" altLang="en-US" sz="2800" b="1" dirty="0" smtClean="0">
                <a:ea typeface="ＭＳ Ｐゴシック" panose="020B0600070205080204" pitchFamily="34" charset="-128"/>
              </a:rPr>
              <a:t>Health risks increase health costs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1038808" y="1292291"/>
            <a:ext cx="9747380" cy="4525963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" panose="020B0604020202020204" pitchFamily="34" charset="0"/>
              </a:rPr>
              <a:t>Depressed have 70% higher annual health plan costs.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" panose="020B0604020202020204" pitchFamily="34" charset="0"/>
              </a:rPr>
              <a:t>Stressed have 46% higher annual health plan costs.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" panose="020B0604020202020204" pitchFamily="34" charset="0"/>
              </a:rPr>
              <a:t>Elevated blood sugar have 35% higher annual health plan costs.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" panose="020B0604020202020204" pitchFamily="34" charset="0"/>
              </a:rPr>
              <a:t>Obesity have 21% higher annual health plan costs.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" panose="020B0604020202020204" pitchFamily="34" charset="0"/>
              </a:rPr>
              <a:t>Smokers have 20% higher annual health plan costs.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" panose="020B0604020202020204" pitchFamily="34" charset="0"/>
              </a:rPr>
              <a:t>High Blood pressure have 12% higher annual health plan costs.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Arial" panose="020B0604020202020204" pitchFamily="34" charset="0"/>
              </a:rPr>
              <a:t>Not exercising have 10% higher annual health plan costs.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	</a:t>
            </a:r>
            <a:r>
              <a:rPr lang="en-US" altLang="en-US" sz="1400" dirty="0">
                <a:ea typeface="ＭＳ Ｐゴシック" panose="020B0600070205080204" pitchFamily="34" charset="-128"/>
              </a:rPr>
              <a:t>Source: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Goetzel</a:t>
            </a:r>
            <a:r>
              <a:rPr lang="en-US" altLang="en-US" sz="1400" dirty="0">
                <a:ea typeface="ＭＳ Ｐゴシック" panose="020B0600070205080204" pitchFamily="34" charset="-128"/>
              </a:rPr>
              <a:t> RZ, et.al </a:t>
            </a:r>
            <a:r>
              <a:rPr lang="en-US" altLang="en-US" sz="1400" dirty="0" smtClean="0">
                <a:ea typeface="ＭＳ Ｐゴシック" panose="020B0600070205080204" pitchFamily="34" charset="-128"/>
              </a:rPr>
              <a:t>. </a:t>
            </a:r>
            <a:r>
              <a:rPr lang="en-US" altLang="en-US" sz="1400" dirty="0">
                <a:ea typeface="ＭＳ Ｐゴシック" panose="020B0600070205080204" pitchFamily="34" charset="-128"/>
              </a:rPr>
              <a:t>The relationship between modifiable health risks and health care expenditures: An analysis of the multi-employer HERO health risk and cost database JOEM, 40(10):843-54.</a:t>
            </a:r>
          </a:p>
        </p:txBody>
      </p:sp>
    </p:spTree>
    <p:extLst>
      <p:ext uri="{BB962C8B-B14F-4D97-AF65-F5344CB8AC3E}">
        <p14:creationId xmlns:p14="http://schemas.microsoft.com/office/powerpoint/2010/main" val="94629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705" y="1"/>
            <a:ext cx="6271095" cy="849086"/>
          </a:xfrm>
        </p:spPr>
        <p:txBody>
          <a:bodyPr/>
          <a:lstStyle/>
          <a:p>
            <a:r>
              <a:rPr lang="en-US" altLang="en-US" sz="2800" dirty="0">
                <a:latin typeface="Arial" charset="0"/>
                <a:ea typeface="ＭＳ Ｐゴシック" pitchFamily="34" charset="-128"/>
                <a:cs typeface="Arial" charset="0"/>
              </a:rPr>
              <a:t>Economic </a:t>
            </a:r>
            <a:r>
              <a:rPr lang="en-US" altLang="en-US" sz="2800" dirty="0" smtClean="0">
                <a:latin typeface="Arial" charset="0"/>
                <a:ea typeface="ＭＳ Ｐゴシック" pitchFamily="34" charset="-128"/>
                <a:cs typeface="Arial" charset="0"/>
              </a:rPr>
              <a:t>Impact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EA777-2DB4-4BEA-80FB-6EB4EA3B0A94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95400" y="4953000"/>
            <a:ext cx="4876800" cy="9144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Rising Costs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Low HC Expenditure as a % of GDP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Incentivized Private Sector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096000"/>
            <a:ext cx="4165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Source: Sigma/ WHO/ </a:t>
            </a:r>
            <a:r>
              <a:rPr lang="en-US" sz="1200" i="1" dirty="0" err="1" smtClean="0">
                <a:solidFill>
                  <a:schemeClr val="tx1"/>
                </a:solidFill>
              </a:rPr>
              <a:t>Alpen</a:t>
            </a:r>
            <a:r>
              <a:rPr lang="en-US" sz="1200" i="1" dirty="0" smtClean="0">
                <a:solidFill>
                  <a:schemeClr val="tx1"/>
                </a:solidFill>
              </a:rPr>
              <a:t>/ </a:t>
            </a:r>
            <a:r>
              <a:rPr lang="en-US" sz="1200" i="1" dirty="0" err="1" smtClean="0">
                <a:solidFill>
                  <a:schemeClr val="tx1"/>
                </a:solidFill>
              </a:rPr>
              <a:t>Mckinsey</a:t>
            </a:r>
            <a:r>
              <a:rPr lang="en-US" sz="1200" i="1" dirty="0" smtClean="0">
                <a:solidFill>
                  <a:schemeClr val="tx1"/>
                </a:solidFill>
              </a:rPr>
              <a:t>/AXCO Reports</a:t>
            </a:r>
            <a:endParaRPr lang="en-US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7162800" y="152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7162800" y="33348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/>
          </p:nvPr>
        </p:nvGraphicFramePr>
        <p:xfrm>
          <a:off x="1219200" y="1752600"/>
          <a:ext cx="4978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3938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913526"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032" indent="-291551" defTabSz="913526"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6203" indent="-233241" defTabSz="913526"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2684" indent="-233241" defTabSz="913526"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9165" indent="-233241" defTabSz="913526"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5646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2128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8609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5090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816">
                <a:solidFill>
                  <a:srgbClr val="000000"/>
                </a:solidFill>
              </a:rPr>
              <a:t>LON-ZZE856-20081209-Health Systems Perspectives &amp; Qualifications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913526"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032" indent="-291551" defTabSz="913526"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6203" indent="-233241" defTabSz="913526"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2684" indent="-233241" defTabSz="913526"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9165" indent="-233241" defTabSz="913526"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5646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2128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8609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5090" indent="-233241" defTabSz="913526" eaLnBrk="0" fontAlgn="base" hangingPunct="0">
              <a:spcBef>
                <a:spcPct val="0"/>
              </a:spcBef>
              <a:spcAft>
                <a:spcPct val="0"/>
              </a:spcAft>
              <a:defRPr sz="1632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576885-52A9-4A3F-9EC5-C2BAFA6E4821}" type="slidenum">
              <a:rPr lang="en-GB" altLang="en-US" sz="1224"/>
              <a:pPr/>
              <a:t>8</a:t>
            </a:fld>
            <a:endParaRPr lang="en-GB" altLang="en-US" sz="1224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folHlink"/>
                </a:solidFill>
              </a:rPr>
              <a:t>AGING AND DISEASE MIX ARE DRIVING RISING COSTS GLOBALLY…</a:t>
            </a:r>
            <a:endParaRPr lang="de-DE" alt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13317" name="McK Footnot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665188" y="6079305"/>
            <a:ext cx="6631236" cy="61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563563" indent="-563563" defTabSz="877888"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7888"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7888"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7888"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7888"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24"/>
              <a:t>Note:		</a:t>
            </a:r>
            <a:r>
              <a:rPr lang="en-US" altLang="en-US" sz="1224"/>
              <a:t>All WHO countries with private medical expenditures above USD 5 bn</a:t>
            </a:r>
            <a:endParaRPr lang="en-GB" altLang="en-US" sz="1224"/>
          </a:p>
          <a:p>
            <a:pPr eaLnBrk="1" hangingPunct="1"/>
            <a:r>
              <a:rPr lang="en-GB" altLang="en-US" sz="1224"/>
              <a:t>	*	Includes communicable, maternal, perinatal, and nutritional conditions 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24"/>
              <a:t>	Source:	</a:t>
            </a:r>
            <a:r>
              <a:rPr lang="en-US" altLang="en-US" sz="1224"/>
              <a:t>WHO Core Health Indicators, ICP Global Results, EIU, McKinsey analysis</a:t>
            </a:r>
            <a:endParaRPr lang="en-GB" altLang="en-US" sz="1224"/>
          </a:p>
        </p:txBody>
      </p:sp>
      <p:grpSp>
        <p:nvGrpSpPr>
          <p:cNvPr id="13318" name="Group 4"/>
          <p:cNvGrpSpPr>
            <a:grpSpLocks/>
          </p:cNvGrpSpPr>
          <p:nvPr/>
        </p:nvGrpSpPr>
        <p:grpSpPr bwMode="auto">
          <a:xfrm>
            <a:off x="1130672" y="1891863"/>
            <a:ext cx="5188043" cy="2912301"/>
            <a:chOff x="-113" y="664"/>
            <a:chExt cx="2693" cy="1443"/>
          </a:xfrm>
        </p:grpSpPr>
        <p:sp>
          <p:nvSpPr>
            <p:cNvPr id="13353" name="Rectangle 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237" y="819"/>
              <a:ext cx="2142" cy="1288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280" tIns="46640" rIns="93280" bIns="46640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32"/>
            </a:p>
          </p:txBody>
        </p:sp>
        <p:graphicFrame>
          <p:nvGraphicFramePr>
            <p:cNvPr id="13354" name="Object 6"/>
            <p:cNvGraphicFramePr>
              <a:graphicFrameLocks/>
            </p:cNvGraphicFramePr>
            <p:nvPr>
              <p:custDataLst>
                <p:tags r:id="rId38"/>
              </p:custDataLst>
            </p:nvPr>
          </p:nvGraphicFramePr>
          <p:xfrm>
            <a:off x="502" y="1102"/>
            <a:ext cx="1470" cy="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Chart" r:id="rId61" imgW="2381395" imgH="1381254" progId="MSGraph.Chart.8">
                    <p:embed followColorScheme="full"/>
                  </p:oleObj>
                </mc:Choice>
                <mc:Fallback>
                  <p:oleObj name="Chart" r:id="rId61" imgW="2381395" imgH="1381254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" y="1102"/>
                          <a:ext cx="1470" cy="8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5" name="Rectangle 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579" y="1422"/>
              <a:ext cx="175" cy="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5872" tIns="0" rIns="15872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23D3A995-08C5-4830-8473-A7B55B4C00B5}" type="datetime'''''''1''''0%'''''''''''''''''''''''''''''''''''''''''">
                <a:rPr lang="en-US" altLang="en-US" sz="1224">
                  <a:cs typeface="Arial" panose="020B0604020202020204" pitchFamily="34" charset="0"/>
                </a:rPr>
                <a:pPr algn="ctr" eaLnBrk="1" hangingPunct="1"/>
                <a:t>10%</a:t>
              </a:fld>
              <a:endParaRPr lang="en-US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56" name="Rectangle 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79" y="1575"/>
              <a:ext cx="175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5872" tIns="0" rIns="15872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D742B92F-4471-4783-90FF-00AC695691D0}" type="datetime'''''''''''''''''''''''6''0''''''''''''''''''''''''''''''%'''''">
                <a:rPr lang="en-US" altLang="en-US" sz="1224">
                  <a:cs typeface="Arial" panose="020B0604020202020204" pitchFamily="34" charset="0"/>
                </a:rPr>
                <a:pPr algn="ctr" eaLnBrk="1" hangingPunct="1"/>
                <a:t>60%</a:t>
              </a:fld>
              <a:endParaRPr lang="en-US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57" name="Rectangle 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79" y="1775"/>
              <a:ext cx="175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5872" tIns="0" rIns="15872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E2C7ADF1-4D19-4C57-93A1-E378470970C4}" type="datetime'''''''''''''''''''''3''''''''''''''''''''''''''''0''''''%'">
                <a:rPr lang="en-US" altLang="en-US" sz="1224">
                  <a:cs typeface="Arial" panose="020B0604020202020204" pitchFamily="34" charset="0"/>
                </a:rPr>
                <a:pPr algn="ctr" eaLnBrk="1" hangingPunct="1"/>
                <a:t>30%</a:t>
              </a:fld>
              <a:endParaRPr lang="en-US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58" name="Rectangle 1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-113" y="1952"/>
              <a:ext cx="1346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5D0F76F9-901D-4209-97F2-4F394F378B4A}" type="datetime'''''''''''''''''''''''''''2''''0''''''0''''''0'''''''''''">
                <a:rPr lang="en-US" altLang="en-US" sz="1224">
                  <a:cs typeface="Arial" panose="020B0604020202020204" pitchFamily="34" charset="0"/>
                </a:rPr>
                <a:pPr algn="ctr" eaLnBrk="1" hangingPunct="1"/>
                <a:t>2000</a:t>
              </a:fld>
              <a:endParaRPr lang="en-US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59" name="Rectangle 1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712" y="1260"/>
              <a:ext cx="175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5872" tIns="0" rIns="15872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835770FB-D2BD-4B8E-A759-2CECCE2C61D3}" type="datetime'''''''''''''''''''''''''''''''''21''%'''''''''''">
                <a:rPr lang="en-US" altLang="en-US" sz="1224">
                  <a:cs typeface="Arial" panose="020B0604020202020204" pitchFamily="34" charset="0"/>
                </a:rPr>
                <a:pPr algn="ctr" eaLnBrk="1" hangingPunct="1"/>
                <a:t>21%</a:t>
              </a:fld>
              <a:endParaRPr lang="en-US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60" name="Rectangle 1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712" y="1522"/>
              <a:ext cx="175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5872" tIns="0" rIns="15872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69609BC7-D094-4DE4-83D4-EBD53206AA86}" type="datetime'''''''''''''''''''''''''''''''''''5''''9%'''''''''''''''''">
                <a:rPr lang="en-US" altLang="en-US" sz="1224">
                  <a:cs typeface="Arial" panose="020B0604020202020204" pitchFamily="34" charset="0"/>
                </a:rPr>
                <a:pPr algn="ctr" eaLnBrk="1" hangingPunct="1"/>
                <a:t>59%</a:t>
              </a:fld>
              <a:endParaRPr lang="en-US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61" name="Rectangle 1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712" y="1778"/>
              <a:ext cx="175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5872" tIns="0" rIns="15872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C30D17CB-0E7B-4627-BC80-1DDCABF1E421}" type="datetime'''''2''''''0%'''''''''''''''''''">
                <a:rPr lang="en-US" altLang="en-US" sz="1224">
                  <a:cs typeface="Arial" panose="020B0604020202020204" pitchFamily="34" charset="0"/>
                </a:rPr>
                <a:pPr algn="ctr" eaLnBrk="1" hangingPunct="1"/>
                <a:t>20%</a:t>
              </a:fld>
              <a:endParaRPr lang="en-US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62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233" y="1952"/>
              <a:ext cx="1347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17E65D41-1CBF-47C0-9E97-E8144834F36B}" type="datetime'''''2''''0''''''''''''5''0'''''''''''''''''''''''''''''''''">
                <a:rPr lang="en-US" altLang="en-US" sz="1224">
                  <a:cs typeface="Arial" panose="020B0604020202020204" pitchFamily="34" charset="0"/>
                </a:rPr>
                <a:pPr algn="ctr" eaLnBrk="1" hangingPunct="1"/>
                <a:t>2050</a:t>
              </a:fld>
              <a:endParaRPr lang="en-US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63" name="Rectangle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969" y="1260"/>
              <a:ext cx="151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24">
                  <a:cs typeface="Arial" panose="020B0604020202020204" pitchFamily="34" charset="0"/>
                </a:rPr>
                <a:t>≥ 60</a:t>
              </a:r>
            </a:p>
          </p:txBody>
        </p:sp>
        <p:sp>
          <p:nvSpPr>
            <p:cNvPr id="13364" name="Rectangle 1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969" y="1522"/>
              <a:ext cx="24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24">
                  <a:cs typeface="Arial" panose="020B0604020202020204" pitchFamily="34" charset="0"/>
                </a:rPr>
                <a:t>15 - 59</a:t>
              </a:r>
            </a:p>
          </p:txBody>
        </p:sp>
        <p:sp>
          <p:nvSpPr>
            <p:cNvPr id="13365" name="Rectangle 1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969" y="1764"/>
              <a:ext cx="199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24">
                  <a:cs typeface="Arial" panose="020B0604020202020204" pitchFamily="34" charset="0"/>
                </a:rPr>
                <a:t>0 - 14</a:t>
              </a:r>
            </a:p>
          </p:txBody>
        </p:sp>
        <p:sp>
          <p:nvSpPr>
            <p:cNvPr id="13366" name="Rectangle 1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54" y="1847"/>
              <a:ext cx="43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CBFE3521-ABE6-4458-8742-4D9C02321A30}" type="datetime'''''''''''''''''0'''''''''''''''''''''''''''''''''">
                <a:rPr lang="de-DE" altLang="en-US" sz="1224">
                  <a:cs typeface="Arial" panose="020B0604020202020204" pitchFamily="34" charset="0"/>
                </a:rPr>
                <a:pPr algn="r" eaLnBrk="1" hangingPunct="1">
                  <a:lnSpc>
                    <a:spcPct val="90000"/>
                  </a:lnSpc>
                </a:pPr>
                <a:t>0</a:t>
              </a:fld>
              <a:endParaRPr lang="de-DE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67" name="Rectangle 1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0" y="1118"/>
              <a:ext cx="237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55C6664E-EDA9-4B73-A5CA-FD96AB831C80}" type="datetime'''''''''''''''''''1''0'''''',''''''''0''''''''0''''0'''''''''">
                <a:rPr lang="de-DE" altLang="en-US" sz="1224">
                  <a:cs typeface="Arial" panose="020B0604020202020204" pitchFamily="34" charset="0"/>
                </a:rPr>
                <a:pPr algn="r" eaLnBrk="1" hangingPunct="1">
                  <a:lnSpc>
                    <a:spcPct val="90000"/>
                  </a:lnSpc>
                </a:pPr>
                <a:t>10,000</a:t>
              </a:fld>
              <a:endParaRPr lang="de-DE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68" name="Rectangle 2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03" y="1700"/>
              <a:ext cx="194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E08E62B2-2201-4087-886E-63C9355EC657}" type="datetime'2'''''''',''''''''''''''''0''''''''''''''00'''''">
                <a:rPr lang="de-DE" altLang="en-US" sz="1224">
                  <a:cs typeface="Arial" panose="020B0604020202020204" pitchFamily="34" charset="0"/>
                </a:rPr>
                <a:pPr algn="r" eaLnBrk="1" hangingPunct="1">
                  <a:lnSpc>
                    <a:spcPct val="90000"/>
                  </a:lnSpc>
                </a:pPr>
                <a:t>2,000</a:t>
              </a:fld>
              <a:endParaRPr lang="de-DE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69" name="Rectangle 2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03" y="1553"/>
              <a:ext cx="194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E5548D01-08E6-457F-829B-E3369AE2F8C9}" type="datetime'4'''',''''0''''0''''0'''''''''''''''''''''''''''''''">
                <a:rPr lang="de-DE" altLang="en-US" sz="1224">
                  <a:cs typeface="Arial" panose="020B0604020202020204" pitchFamily="34" charset="0"/>
                </a:rPr>
                <a:pPr algn="r" eaLnBrk="1" hangingPunct="1">
                  <a:lnSpc>
                    <a:spcPct val="90000"/>
                  </a:lnSpc>
                </a:pPr>
                <a:t>4,000</a:t>
              </a:fld>
              <a:endParaRPr lang="de-DE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70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03" y="1412"/>
              <a:ext cx="194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C29FDD67-A375-4E9F-8EFE-890C2A94F0DC}" type="datetime'6,''0''''''''''''0''''''''''0'''''''''''''''''''''''''''''''">
                <a:rPr lang="de-DE" altLang="en-US" sz="1224">
                  <a:cs typeface="Arial" panose="020B0604020202020204" pitchFamily="34" charset="0"/>
                </a:rPr>
                <a:pPr algn="r" eaLnBrk="1" hangingPunct="1">
                  <a:lnSpc>
                    <a:spcPct val="90000"/>
                  </a:lnSpc>
                </a:pPr>
                <a:t>6,000</a:t>
              </a:fld>
              <a:endParaRPr lang="de-DE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71" name="Rectangle 2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03" y="1265"/>
              <a:ext cx="194" cy="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F8B7C37E-423E-4D57-8BFE-B7CACC192D1D}" type="datetime'''''8'''''''''''''',''''''''''''''''0''''0''''''''0'''''''''''">
                <a:rPr lang="de-DE" altLang="en-US" sz="1224">
                  <a:cs typeface="Arial" panose="020B0604020202020204" pitchFamily="34" charset="0"/>
                </a:rPr>
                <a:pPr algn="r" eaLnBrk="1" hangingPunct="1">
                  <a:lnSpc>
                    <a:spcPct val="90000"/>
                  </a:lnSpc>
                </a:pPr>
                <a:t>8,000</a:t>
              </a:fld>
              <a:endParaRPr lang="de-DE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72" name="Rectangle 2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91" y="863"/>
              <a:ext cx="11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24" b="1"/>
                <a:t>World population</a:t>
              </a:r>
            </a:p>
            <a:p>
              <a:pPr eaLnBrk="1" hangingPunct="1"/>
              <a:r>
                <a:rPr lang="en-US" altLang="en-US" sz="1224"/>
                <a:t>Millions by age</a:t>
              </a:r>
            </a:p>
          </p:txBody>
        </p:sp>
        <p:sp>
          <p:nvSpPr>
            <p:cNvPr id="13373" name="Rectangle 2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37" y="664"/>
              <a:ext cx="2142" cy="158"/>
            </a:xfrm>
            <a:prstGeom prst="rect">
              <a:avLst/>
            </a:prstGeom>
            <a:solidFill>
              <a:schemeClr val="folHlink"/>
            </a:solidFill>
            <a:ln w="1905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280" tIns="46640" rIns="93280" bIns="46640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32"/>
            </a:p>
          </p:txBody>
        </p:sp>
        <p:sp>
          <p:nvSpPr>
            <p:cNvPr id="13374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53" y="700"/>
              <a:ext cx="2090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24" b="1">
                  <a:solidFill>
                    <a:schemeClr val="bg1"/>
                  </a:solidFill>
                </a:rPr>
                <a:t>Aging populations </a:t>
              </a:r>
            </a:p>
          </p:txBody>
        </p:sp>
      </p:grpSp>
      <p:grpSp>
        <p:nvGrpSpPr>
          <p:cNvPr id="13319" name="Group 27"/>
          <p:cNvGrpSpPr>
            <a:grpSpLocks/>
          </p:cNvGrpSpPr>
          <p:nvPr/>
        </p:nvGrpSpPr>
        <p:grpSpPr bwMode="auto">
          <a:xfrm>
            <a:off x="6244206" y="1942075"/>
            <a:ext cx="4127110" cy="2862089"/>
            <a:chOff x="234" y="2152"/>
            <a:chExt cx="2142" cy="1418"/>
          </a:xfrm>
        </p:grpSpPr>
        <p:sp>
          <p:nvSpPr>
            <p:cNvPr id="13322" name="Rectangle 2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234" y="2307"/>
              <a:ext cx="2142" cy="1263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280" tIns="46640" rIns="93280" bIns="46640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32"/>
            </a:p>
          </p:txBody>
        </p:sp>
        <p:graphicFrame>
          <p:nvGraphicFramePr>
            <p:cNvPr id="13323" name="Object 29"/>
            <p:cNvGraphicFramePr>
              <a:graphicFrameLocks/>
            </p:cNvGraphicFramePr>
            <p:nvPr>
              <p:custDataLst>
                <p:tags r:id="rId7"/>
              </p:custDataLst>
            </p:nvPr>
          </p:nvGraphicFramePr>
          <p:xfrm>
            <a:off x="647" y="2620"/>
            <a:ext cx="1547" cy="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Chart" r:id="rId63" imgW="2504954" imgH="1343073" progId="MSGraph.Chart.8">
                    <p:embed followColorScheme="full"/>
                  </p:oleObj>
                </mc:Choice>
                <mc:Fallback>
                  <p:oleObj name="Chart" r:id="rId63" imgW="2504954" imgH="1343073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" y="2620"/>
                          <a:ext cx="1547" cy="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 useBgFill="1">
          <p:nvSpPr>
            <p:cNvPr id="13324" name="Rectangle 3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13" y="2664"/>
              <a:ext cx="63" cy="94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191" tIns="0" rIns="16191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696E14D5-CFD9-4080-8A53-828340C53DBB}" type="datetime'''''''''''''''9'''''''">
                <a:rPr lang="en-US" altLang="en-US" sz="1224">
                  <a:ea typeface="MS PGothic" panose="020B0600070205080204" pitchFamily="34" charset="-128"/>
                  <a:cs typeface="Arial" panose="020B0604020202020204" pitchFamily="34" charset="0"/>
                </a:rPr>
                <a:pPr algn="ctr" eaLnBrk="1" hangingPunct="1"/>
                <a:t>9</a:t>
              </a:fld>
              <a:endParaRPr lang="en-US" altLang="en-US" sz="1224"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325" name="Rectangle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791" y="3131"/>
              <a:ext cx="106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191" tIns="0" rIns="16191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52076F62-525C-45DE-A2B6-C4019053C94E}" type="datetime'''''''''5''''''''''''''''''''''''''''''''''''''''8'''''''''">
                <a:rPr lang="en-GB" altLang="en-US" sz="1224" b="1">
                  <a:solidFill>
                    <a:schemeClr val="bg1"/>
                  </a:solidFill>
                  <a:cs typeface="Arial" panose="020B0604020202020204" pitchFamily="34" charset="0"/>
                </a:rPr>
                <a:pPr algn="ctr" eaLnBrk="1" hangingPunct="1"/>
                <a:t>58</a:t>
              </a:fld>
              <a:endParaRPr lang="en-GB" altLang="en-US" sz="1224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26" name="Rectangle 3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91" y="2569"/>
              <a:ext cx="106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191" tIns="0" rIns="16191" bIns="0" anchor="b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8B2D2641-53DB-48E4-A860-E84242F93014}" type="datetime'''''''''''5''''''0'''''''''">
                <a:rPr lang="en-GB" altLang="en-US" sz="1224">
                  <a:cs typeface="Arial" panose="020B0604020202020204" pitchFamily="34" charset="0"/>
                </a:rPr>
                <a:pPr algn="ctr" eaLnBrk="1" hangingPunct="1"/>
                <a:t>50</a:t>
              </a:fld>
              <a:endParaRPr lang="en-GB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27" name="Rectangle 3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3" y="3447"/>
              <a:ext cx="282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45FA6D77-6487-40E7-BA3F-D1B276800083}" type="datetime'''''''1''''''''''''9''''''''''''''''''''''''''''''''9''0'">
                <a:rPr lang="en-GB" altLang="en-US" sz="1224">
                  <a:cs typeface="Arial" panose="020B0604020202020204" pitchFamily="34" charset="0"/>
                </a:rPr>
                <a:pPr algn="ctr" eaLnBrk="1" hangingPunct="1"/>
                <a:t>1990</a:t>
              </a:fld>
              <a:endParaRPr lang="en-GB" altLang="en-US" sz="1224">
                <a:cs typeface="Arial" panose="020B0604020202020204" pitchFamily="34" charset="0"/>
              </a:endParaRPr>
            </a:p>
          </p:txBody>
        </p:sp>
        <p:sp useBgFill="1">
          <p:nvSpPr>
            <p:cNvPr id="13328" name="Rectangle 3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095" y="2664"/>
              <a:ext cx="63" cy="94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191" tIns="0" rIns="16191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494EFCBA-42B7-4147-8672-FD0086AF04A3}" type="datetime'''9'''''''''''''''''''''''''''''''''''''''''''''''''''''">
                <a:rPr lang="en-US" altLang="en-US" sz="1224">
                  <a:ea typeface="MS PGothic" panose="020B0600070205080204" pitchFamily="34" charset="-128"/>
                  <a:cs typeface="Arial" panose="020B0604020202020204" pitchFamily="34" charset="0"/>
                </a:rPr>
                <a:pPr algn="ctr" eaLnBrk="1" hangingPunct="1"/>
                <a:t>9</a:t>
              </a:fld>
              <a:endParaRPr lang="en-US" altLang="en-US" sz="1224"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329" name="Rectangle 3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1074" y="3128"/>
              <a:ext cx="106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191" tIns="0" rIns="16191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789377ED-2482-4E71-BC91-690C84CE0A45}" type="datetime'''''''''''''''''''5''''''''9'''''''''''''">
                <a:rPr lang="en-US" altLang="en-US" sz="1224" b="1">
                  <a:solidFill>
                    <a:schemeClr val="bg1"/>
                  </a:solidFill>
                  <a:cs typeface="Arial" panose="020B0604020202020204" pitchFamily="34" charset="0"/>
                </a:rPr>
                <a:pPr algn="ctr" eaLnBrk="1" hangingPunct="1"/>
                <a:t>59</a:t>
              </a:fld>
              <a:endParaRPr lang="en-US" altLang="en-US" sz="1224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30" name="Rectangle 3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74" y="2569"/>
              <a:ext cx="106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191" tIns="0" rIns="16191" bIns="0" anchor="b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3281D961-7A57-4BDA-A710-4141FF85FF40}" type="datetime'''''''''5''''''''''''''''''''''''''''''''''''7'''''''''''''''">
                <a:rPr lang="en-GB" altLang="en-US" sz="1224">
                  <a:cs typeface="Arial" panose="020B0604020202020204" pitchFamily="34" charset="0"/>
                </a:rPr>
                <a:pPr algn="ctr" eaLnBrk="1" hangingPunct="1"/>
                <a:t>57</a:t>
              </a:fld>
              <a:endParaRPr lang="en-GB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31" name="Rectangle 3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85" y="3447"/>
              <a:ext cx="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959DDE70-DB2A-43B4-97B0-BDB19D9849F6}" type="datetime'''200''''''''''''''2'''''''''''''''''''''''''''''''''''''">
                <a:rPr lang="en-GB" altLang="en-US" sz="1224">
                  <a:cs typeface="Arial" panose="020B0604020202020204" pitchFamily="34" charset="0"/>
                </a:rPr>
                <a:pPr algn="ctr" eaLnBrk="1" hangingPunct="1"/>
                <a:t>2002</a:t>
              </a:fld>
              <a:r>
                <a:rPr lang="en-GB" altLang="en-US" sz="1224">
                  <a:cs typeface="Arial" panose="020B0604020202020204" pitchFamily="34" charset="0"/>
                </a:rPr>
                <a:t>*</a:t>
              </a:r>
            </a:p>
          </p:txBody>
        </p:sp>
        <p:sp useBgFill="1">
          <p:nvSpPr>
            <p:cNvPr id="13332" name="Rectangle 3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80" y="2664"/>
              <a:ext cx="63" cy="94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191" tIns="0" rIns="16191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92792E0C-0DDA-4E82-8BF2-E3B528B74C1F}" type="datetime'''''''''''''''''''''''''''''''''''''''''9'''''''">
                <a:rPr lang="en-US" altLang="en-US" sz="1224">
                  <a:ea typeface="MS PGothic" panose="020B0600070205080204" pitchFamily="34" charset="-128"/>
                  <a:cs typeface="Arial" panose="020B0604020202020204" pitchFamily="34" charset="0"/>
                </a:rPr>
                <a:pPr algn="ctr" eaLnBrk="1" hangingPunct="1"/>
                <a:t>9</a:t>
              </a:fld>
              <a:endParaRPr lang="en-US" altLang="en-US" sz="1224"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333" name="Rectangle 3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1359" y="3123"/>
              <a:ext cx="106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191" tIns="0" rIns="16191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B63C7138-49E9-40E5-91BB-D8F28F2CBC38}" type="datetime'''''''''''''''''''''''''''''''61'''''''''''''''''''''''''''">
                <a:rPr lang="en-GB" altLang="en-US" sz="1224" b="1">
                  <a:solidFill>
                    <a:schemeClr val="bg1"/>
                  </a:solidFill>
                  <a:cs typeface="Arial" panose="020B0604020202020204" pitchFamily="34" charset="0"/>
                </a:rPr>
                <a:pPr algn="ctr" eaLnBrk="1" hangingPunct="1"/>
                <a:t>61</a:t>
              </a:fld>
              <a:endParaRPr lang="en-GB" altLang="en-US" sz="1224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34" name="Rectangle 4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359" y="2569"/>
              <a:ext cx="106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191" tIns="0" rIns="16191" bIns="0" anchor="b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F63742B3-6454-42C9-9ED4-8282D5BF5F32}" type="datetime'''''''5''''''''''''8'''''''''''''''''''''''''''''''''''''''''">
                <a:rPr lang="en-GB" altLang="en-US" sz="1224">
                  <a:cs typeface="Arial" panose="020B0604020202020204" pitchFamily="34" charset="0"/>
                </a:rPr>
                <a:pPr algn="ctr" eaLnBrk="1" hangingPunct="1"/>
                <a:t>58</a:t>
              </a:fld>
              <a:endParaRPr lang="en-GB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35" name="Rectangle 4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268" y="3447"/>
              <a:ext cx="288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3D7E8C6E-5D11-4416-8D9F-FA96A432436A}" type="datetime'''''''''''''''''''''''''''''''2''0''''''0''''5'''''''">
                <a:rPr lang="en-GB" altLang="en-US" sz="1224">
                  <a:cs typeface="Arial" panose="020B0604020202020204" pitchFamily="34" charset="0"/>
                </a:rPr>
                <a:pPr algn="ctr" eaLnBrk="1" hangingPunct="1"/>
                <a:t>2005</a:t>
              </a:fld>
              <a:r>
                <a:rPr lang="en-GB" altLang="en-US" sz="1224">
                  <a:cs typeface="Arial" panose="020B0604020202020204" pitchFamily="34" charset="0"/>
                </a:rPr>
                <a:t>**</a:t>
              </a:r>
            </a:p>
          </p:txBody>
        </p:sp>
        <p:sp useBgFill="1">
          <p:nvSpPr>
            <p:cNvPr id="13336" name="Rectangle 4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44" y="2667"/>
              <a:ext cx="106" cy="94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191" tIns="0" rIns="16191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C883D728-58CC-4510-BB9D-BA15867CB7EF}" type="datetime'''''''''''1''''''''''''''''''''''''''''''''0'''''''''''''''">
                <a:rPr lang="en-US" altLang="en-US" sz="1224">
                  <a:ea typeface="MS PGothic" panose="020B0600070205080204" pitchFamily="34" charset="-128"/>
                  <a:cs typeface="Arial" panose="020B0604020202020204" pitchFamily="34" charset="0"/>
                </a:rPr>
                <a:pPr algn="ctr" eaLnBrk="1" hangingPunct="1"/>
                <a:t>10</a:t>
              </a:fld>
              <a:endParaRPr lang="en-US" altLang="en-US" sz="1224"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337" name="Rectangle 4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1644" y="3108"/>
              <a:ext cx="106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191" tIns="0" rIns="16191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45BE535E-308B-49C2-AE51-4BA85EC887C8}" type="datetime'''''''''''''''''''''''''''''''''''''''''''''''''''''''65'">
                <a:rPr lang="en-GB" altLang="en-US" sz="1224" b="1">
                  <a:solidFill>
                    <a:schemeClr val="bg1"/>
                  </a:solidFill>
                  <a:cs typeface="Arial" panose="020B0604020202020204" pitchFamily="34" charset="0"/>
                </a:rPr>
                <a:pPr algn="ctr" eaLnBrk="1" hangingPunct="1"/>
                <a:t>65</a:t>
              </a:fld>
              <a:endParaRPr lang="en-GB" altLang="en-US" sz="1224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38" name="Rectangle 4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644" y="2569"/>
              <a:ext cx="106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191" tIns="0" rIns="16191" bIns="0" anchor="b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224">
                  <a:cs typeface="Arial" panose="020B0604020202020204" pitchFamily="34" charset="0"/>
                </a:rPr>
                <a:t>63</a:t>
              </a:r>
            </a:p>
          </p:txBody>
        </p:sp>
        <p:sp>
          <p:nvSpPr>
            <p:cNvPr id="13339" name="Rectangle 4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56" y="3447"/>
              <a:ext cx="282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ACCBECF6-3199-40AA-8B44-6F77CEE63581}" type="datetime'''''''''''''''''''2''''''''''''''''0''1''''''''''''''''''5'''">
                <a:rPr lang="en-GB" altLang="en-US" sz="1224">
                  <a:cs typeface="Arial" panose="020B0604020202020204" pitchFamily="34" charset="0"/>
                </a:rPr>
                <a:pPr algn="ctr" eaLnBrk="1" hangingPunct="1"/>
                <a:t>2015</a:t>
              </a:fld>
              <a:r>
                <a:rPr lang="en-GB" altLang="en-US" sz="1224">
                  <a:cs typeface="Arial" panose="020B0604020202020204" pitchFamily="34" charset="0"/>
                </a:rPr>
                <a:t>**</a:t>
              </a:r>
            </a:p>
          </p:txBody>
        </p:sp>
        <p:sp useBgFill="1">
          <p:nvSpPr>
            <p:cNvPr id="13340" name="Rectangle 4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26" y="2667"/>
              <a:ext cx="106" cy="94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191" tIns="0" rIns="16191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E5F7D262-550C-4234-90B5-AD7E9DBC0F2D}" type="datetime'''''''''''''''''''10'''''">
                <a:rPr lang="en-US" altLang="en-US" sz="1224">
                  <a:ea typeface="MS PGothic" panose="020B0600070205080204" pitchFamily="34" charset="-128"/>
                  <a:cs typeface="Arial" panose="020B0604020202020204" pitchFamily="34" charset="0"/>
                </a:rPr>
                <a:pPr algn="ctr" eaLnBrk="1" hangingPunct="1"/>
                <a:t>10</a:t>
              </a:fld>
              <a:endParaRPr lang="en-US" altLang="en-US" sz="1224"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341" name="Rectangle 4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1926" y="3093"/>
              <a:ext cx="106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191" tIns="0" rIns="16191" bIns="0" anchor="ctr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30BFBC10-B89C-451C-9868-44B720E9378B}" type="datetime'''''''''''''''''''''6''''''''''''''''''''''''''''''''''9'''">
                <a:rPr lang="en-GB" altLang="en-US" sz="1224" b="1">
                  <a:solidFill>
                    <a:schemeClr val="bg1"/>
                  </a:solidFill>
                  <a:cs typeface="Arial" panose="020B0604020202020204" pitchFamily="34" charset="0"/>
                </a:rPr>
                <a:pPr algn="ctr" eaLnBrk="1" hangingPunct="1"/>
                <a:t>69</a:t>
              </a:fld>
              <a:endParaRPr lang="en-GB" altLang="en-US" sz="1224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42" name="Rectangle 4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926" y="2569"/>
              <a:ext cx="106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6191" tIns="0" rIns="16191" bIns="0" anchor="b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8BC30118-42CC-4A27-8CB5-107F5E423DA8}" type="datetime'''''''''''''''''''''''''''73'''''''''''''''''''''''''''''''''">
                <a:rPr lang="en-GB" altLang="en-US" sz="1224">
                  <a:cs typeface="Arial" panose="020B0604020202020204" pitchFamily="34" charset="0"/>
                </a:rPr>
                <a:pPr algn="ctr" eaLnBrk="1" hangingPunct="1"/>
                <a:t>73</a:t>
              </a:fld>
              <a:endParaRPr lang="en-GB" altLang="en-US" sz="1224">
                <a:cs typeface="Arial" panose="020B0604020202020204" pitchFamily="34" charset="0"/>
              </a:endParaRPr>
            </a:p>
          </p:txBody>
        </p:sp>
        <p:sp>
          <p:nvSpPr>
            <p:cNvPr id="13343" name="Rectangle 4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838" y="3447"/>
              <a:ext cx="282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fld id="{6C418F9A-F0C6-4C55-99A7-52730F8064E5}" type="datetime'''''''''''''''''''''''''''''''''''2''0''''3''''''''0'''''">
                <a:rPr lang="en-GB" altLang="en-US" sz="1224">
                  <a:cs typeface="Arial" panose="020B0604020202020204" pitchFamily="34" charset="0"/>
                </a:rPr>
                <a:pPr algn="ctr" eaLnBrk="1" hangingPunct="1"/>
                <a:t>2030</a:t>
              </a:fld>
              <a:r>
                <a:rPr lang="en-GB" altLang="en-US" sz="1224">
                  <a:cs typeface="Arial" panose="020B0604020202020204" pitchFamily="34" charset="0"/>
                </a:rPr>
                <a:t>**</a:t>
              </a:r>
            </a:p>
          </p:txBody>
        </p:sp>
        <p:sp>
          <p:nvSpPr>
            <p:cNvPr id="13344" name="Rectangle 5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123" y="2799"/>
              <a:ext cx="14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224"/>
                <a:t>-1.1</a:t>
              </a:r>
            </a:p>
          </p:txBody>
        </p:sp>
        <p:sp>
          <p:nvSpPr>
            <p:cNvPr id="13345" name="Rectangle 5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151" y="2665"/>
              <a:ext cx="11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224"/>
                <a:t>0.3</a:t>
              </a:r>
            </a:p>
          </p:txBody>
        </p:sp>
        <p:sp>
          <p:nvSpPr>
            <p:cNvPr id="13346" name="Rectangle 5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151" y="3086"/>
              <a:ext cx="11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GB" altLang="en-US" sz="1224"/>
                <a:t>0.4</a:t>
              </a:r>
            </a:p>
          </p:txBody>
        </p:sp>
        <p:sp>
          <p:nvSpPr>
            <p:cNvPr id="13347" name="Legend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1" y="2765"/>
              <a:ext cx="39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224" b="1"/>
                <a:t>Commun-icable*</a:t>
              </a:r>
            </a:p>
          </p:txBody>
        </p:sp>
        <p:sp>
          <p:nvSpPr>
            <p:cNvPr id="13348" name="Legend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1" y="3128"/>
              <a:ext cx="39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224" b="1"/>
                <a:t>Chronic</a:t>
              </a:r>
            </a:p>
          </p:txBody>
        </p:sp>
        <p:sp>
          <p:nvSpPr>
            <p:cNvPr id="13349" name="Legend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1" y="2659"/>
              <a:ext cx="39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224" b="1"/>
                <a:t>Injuries</a:t>
              </a:r>
            </a:p>
          </p:txBody>
        </p:sp>
        <p:sp>
          <p:nvSpPr>
            <p:cNvPr id="13350" name="Rectangle 5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1" y="2354"/>
              <a:ext cx="111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24" b="1"/>
                <a:t>World deaths</a:t>
              </a:r>
            </a:p>
            <a:p>
              <a:pPr eaLnBrk="1" hangingPunct="1"/>
              <a:r>
                <a:rPr lang="en-US" altLang="en-US" sz="1224"/>
                <a:t>Millions, percent</a:t>
              </a:r>
            </a:p>
          </p:txBody>
        </p:sp>
        <p:sp>
          <p:nvSpPr>
            <p:cNvPr id="13351" name="Rectangle 5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234" y="2152"/>
              <a:ext cx="2142" cy="155"/>
            </a:xfrm>
            <a:prstGeom prst="rect">
              <a:avLst/>
            </a:prstGeom>
            <a:solidFill>
              <a:schemeClr val="folHlink"/>
            </a:solidFill>
            <a:ln w="1905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280" tIns="46640" rIns="93280" bIns="46640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32"/>
            </a:p>
          </p:txBody>
        </p:sp>
        <p:sp>
          <p:nvSpPr>
            <p:cNvPr id="13352" name="Rectangle 58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7" y="2174"/>
              <a:ext cx="2090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24" b="1">
                  <a:solidFill>
                    <a:schemeClr val="bg1"/>
                  </a:solidFill>
                </a:rPr>
                <a:t>A shift towards chronic disease </a:t>
              </a:r>
            </a:p>
          </p:txBody>
        </p:sp>
      </p:grpSp>
      <p:graphicFrame>
        <p:nvGraphicFramePr>
          <p:cNvPr id="13320" name="Rectangle 59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524270" y="1"/>
          <a:ext cx="158735" cy="158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r:id="rId65" imgW="0" imgH="0" progId="TCLayout.ActiveDocument.1">
                  <p:embed/>
                </p:oleObj>
              </mc:Choice>
              <mc:Fallback>
                <p:oleObj r:id="rId6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270" y="1"/>
                        <a:ext cx="158735" cy="158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60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270" y="1"/>
            <a:ext cx="158735" cy="158735"/>
          </a:xfrm>
          <a:prstGeom prst="rect">
            <a:avLst/>
          </a:prstGeom>
          <a:solidFill>
            <a:schemeClr val="bg2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7675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44613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92288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9488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6688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3888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21088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SzTx/>
            </a:pPr>
            <a:endParaRPr lang="de-DE" altLang="en-US" sz="102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5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6" y="187374"/>
            <a:ext cx="9991529" cy="549567"/>
          </a:xfrm>
        </p:spPr>
        <p:txBody>
          <a:bodyPr>
            <a:normAutofit/>
          </a:bodyPr>
          <a:lstStyle/>
          <a:p>
            <a:r>
              <a:rPr lang="en-US" dirty="0" smtClean="0"/>
              <a:t>Cost of Care - Medical Innovations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839082" y="3416125"/>
            <a:ext cx="1681065" cy="466530"/>
          </a:xfrm>
          <a:prstGeom prst="round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100" b="1" dirty="0">
                <a:solidFill>
                  <a:srgbClr val="2B2D2F"/>
                </a:solidFill>
                <a:latin typeface="Lora"/>
                <a:ea typeface="Times New Roman" panose="02020603050405020304" pitchFamily="18" charset="0"/>
                <a:cs typeface="Times New Roman" panose="02020603050405020304" pitchFamily="18" charset="0"/>
              </a:rPr>
              <a:t>Empowered Patients</a:t>
            </a: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9080" y="1306709"/>
            <a:ext cx="1681065" cy="466530"/>
          </a:xfrm>
          <a:prstGeom prst="roundRect">
            <a:avLst/>
          </a:prstGeom>
          <a:solidFill>
            <a:srgbClr val="FFC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200" b="1" dirty="0">
                <a:solidFill>
                  <a:srgbClr val="2B2D2F"/>
                </a:solidFill>
                <a:latin typeface="Lora"/>
                <a:ea typeface="Times New Roman" panose="02020603050405020304" pitchFamily="18" charset="0"/>
                <a:cs typeface="Times New Roman" panose="02020603050405020304" pitchFamily="18" charset="0"/>
              </a:rPr>
              <a:t>Health Sensors</a:t>
            </a:r>
            <a:endParaRPr lang="en-US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458129" y="5401196"/>
            <a:ext cx="1681065" cy="4665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Lora"/>
                <a:ea typeface="Times New Roman" panose="02020603050405020304" pitchFamily="18" charset="0"/>
                <a:cs typeface="Times New Roman" panose="02020603050405020304" pitchFamily="18" charset="0"/>
              </a:rPr>
              <a:t>Nanotechnology</a:t>
            </a:r>
            <a:endParaRPr lang="en-US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9083" y="4415596"/>
            <a:ext cx="1681065" cy="466530"/>
          </a:xfrm>
          <a:prstGeom prst="roundRect">
            <a:avLst/>
          </a:prstGeom>
          <a:solidFill>
            <a:srgbClr val="FF7C8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050" b="1" dirty="0">
                <a:solidFill>
                  <a:srgbClr val="2B2D2F"/>
                </a:solidFill>
                <a:latin typeface="Lora"/>
                <a:ea typeface="Times New Roman" panose="02020603050405020304" pitchFamily="18" charset="0"/>
                <a:cs typeface="Times New Roman" panose="02020603050405020304" pitchFamily="18" charset="0"/>
              </a:rPr>
              <a:t>3D Printing Revolution</a:t>
            </a:r>
            <a:endParaRPr lang="en-US" sz="9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3287" y="5401196"/>
            <a:ext cx="1681065" cy="466530"/>
          </a:xfrm>
          <a:prstGeom prst="roundRect">
            <a:avLst/>
          </a:prstGeom>
          <a:solidFill>
            <a:srgbClr val="CC00CC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100" b="1" dirty="0">
                <a:solidFill>
                  <a:schemeClr val="bg1"/>
                </a:solidFill>
                <a:latin typeface="Lora"/>
                <a:ea typeface="Times New Roman" panose="02020603050405020304" pitchFamily="18" charset="0"/>
                <a:cs typeface="Times New Roman" panose="02020603050405020304" pitchFamily="18" charset="0"/>
              </a:rPr>
              <a:t>Portable Diagnostics</a:t>
            </a: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9080" y="2332758"/>
            <a:ext cx="1681065" cy="466530"/>
          </a:xfrm>
          <a:prstGeom prst="roundRect">
            <a:avLst/>
          </a:prstGeom>
          <a:solidFill>
            <a:srgbClr val="00B0F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200" b="1" dirty="0">
                <a:solidFill>
                  <a:srgbClr val="2B2D2F"/>
                </a:solidFill>
                <a:latin typeface="Lora"/>
                <a:ea typeface="Times New Roman" panose="02020603050405020304" pitchFamily="18" charset="0"/>
                <a:cs typeface="Times New Roman" panose="02020603050405020304" pitchFamily="18" charset="0"/>
              </a:rPr>
              <a:t>Gamifying Health</a:t>
            </a:r>
            <a:endParaRPr lang="en-US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85793" y="3416125"/>
            <a:ext cx="1681065" cy="466530"/>
          </a:xfrm>
          <a:prstGeom prst="round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Lora"/>
                <a:ea typeface="Times New Roman" panose="02020603050405020304" pitchFamily="18" charset="0"/>
                <a:cs typeface="Times New Roman" panose="02020603050405020304" pitchFamily="18" charset="0"/>
              </a:rPr>
              <a:t>Artificial Intelligence</a:t>
            </a:r>
            <a:endParaRPr lang="en-US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458129" y="1305603"/>
            <a:ext cx="1681065" cy="466530"/>
          </a:xfrm>
          <a:prstGeom prst="roundRect">
            <a:avLst/>
          </a:prstGeom>
          <a:solidFill>
            <a:srgbClr val="00FF99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Lora"/>
                <a:ea typeface="Times New Roman" panose="02020603050405020304" pitchFamily="18" charset="0"/>
                <a:cs typeface="Times New Roman" panose="02020603050405020304" pitchFamily="18" charset="0"/>
              </a:rPr>
              <a:t>Genomics</a:t>
            </a:r>
            <a:endParaRPr lang="en-US" sz="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97823" y="5401196"/>
            <a:ext cx="1681065" cy="466530"/>
          </a:xfrm>
          <a:prstGeom prst="roundRect">
            <a:avLst/>
          </a:prstGeom>
          <a:solidFill>
            <a:srgbClr val="FFC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Lora"/>
                <a:ea typeface="Times New Roman" panose="02020603050405020304" pitchFamily="18" charset="0"/>
                <a:cs typeface="Times New Roman" panose="02020603050405020304" pitchFamily="18" charset="0"/>
              </a:rPr>
              <a:t>Prosthetics</a:t>
            </a:r>
            <a:endParaRPr lang="en-US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60919" y="1305603"/>
            <a:ext cx="1681065" cy="466530"/>
          </a:xfrm>
          <a:prstGeom prst="roundRect">
            <a:avLst/>
          </a:prstGeom>
          <a:solidFill>
            <a:srgbClr val="CC00CC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100" b="1" dirty="0">
                <a:solidFill>
                  <a:schemeClr val="bg1"/>
                </a:solidFill>
                <a:latin typeface="Lora"/>
                <a:ea typeface="Times New Roman" panose="02020603050405020304" pitchFamily="18" charset="0"/>
                <a:cs typeface="Times New Roman" panose="02020603050405020304" pitchFamily="18" charset="0"/>
              </a:rPr>
              <a:t>Augmented &amp; Virtual Reality</a:t>
            </a: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03105" y="4430911"/>
            <a:ext cx="1681065" cy="466530"/>
          </a:xfrm>
          <a:prstGeom prst="roundRect">
            <a:avLst/>
          </a:prstGeom>
          <a:solidFill>
            <a:srgbClr val="00B0F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Lora"/>
                <a:ea typeface="Times New Roman" panose="02020603050405020304" pitchFamily="18" charset="0"/>
                <a:cs typeface="Times New Roman" panose="02020603050405020304" pitchFamily="18" charset="0"/>
              </a:rPr>
              <a:t>Growing Organs in Labs</a:t>
            </a:r>
            <a:endParaRPr lang="en-US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0511" y="2332758"/>
            <a:ext cx="1681065" cy="466530"/>
          </a:xfrm>
          <a:prstGeom prst="roundRect">
            <a:avLst/>
          </a:prstGeom>
          <a:solidFill>
            <a:srgbClr val="FF7C8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Lora"/>
                <a:ea typeface="Times New Roman" panose="02020603050405020304" pitchFamily="18" charset="0"/>
                <a:cs typeface="Times New Roman" panose="02020603050405020304" pitchFamily="18" charset="0"/>
              </a:rPr>
              <a:t>Telemedicine</a:t>
            </a:r>
            <a:endParaRPr lang="en-US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458128" y="4336699"/>
            <a:ext cx="1681065" cy="466530"/>
          </a:xfrm>
          <a:prstGeom prst="roundRect">
            <a:avLst/>
          </a:prstGeom>
          <a:solidFill>
            <a:srgbClr val="F1B83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Lora"/>
                <a:ea typeface="Times New Roman" panose="02020603050405020304" pitchFamily="18" charset="0"/>
                <a:cs typeface="Times New Roman" panose="02020603050405020304" pitchFamily="18" charset="0"/>
              </a:rPr>
              <a:t>Cryonics &amp; Longevity</a:t>
            </a:r>
            <a:endParaRPr lang="en-US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458128" y="3416125"/>
            <a:ext cx="1681065" cy="466530"/>
          </a:xfrm>
          <a:prstGeom prst="roundRect">
            <a:avLst/>
          </a:prstGeom>
          <a:solidFill>
            <a:srgbClr val="E31B2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Lora"/>
                <a:ea typeface="Times New Roman" panose="02020603050405020304" pitchFamily="18" charset="0"/>
                <a:cs typeface="Times New Roman" panose="02020603050405020304" pitchFamily="18" charset="0"/>
              </a:rPr>
              <a:t>DIY Biotechnology</a:t>
            </a:r>
            <a:endParaRPr lang="en-US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458127" y="2332758"/>
            <a:ext cx="1681065" cy="466530"/>
          </a:xfrm>
          <a:prstGeom prst="roundRect">
            <a:avLst/>
          </a:prstGeom>
          <a:solidFill>
            <a:srgbClr val="00B0F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Lora"/>
                <a:ea typeface="Times New Roman" panose="02020603050405020304" pitchFamily="18" charset="0"/>
                <a:cs typeface="Times New Roman" panose="02020603050405020304" pitchFamily="18" charset="0"/>
              </a:rPr>
              <a:t>Surgical Robots</a:t>
            </a:r>
            <a:endParaRPr lang="en-US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Google Brain as future medical technolog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82" y="1453541"/>
            <a:ext cx="1857271" cy="12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Video game inspired prosthetics for young ampute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82" y="2843802"/>
            <a:ext cx="1857271" cy="12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Medical 3D printing technologi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18" y="4336699"/>
            <a:ext cx="1843735" cy="12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Using iKnif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28" y="1409027"/>
            <a:ext cx="1843735" cy="12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Wearable tattoo in health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28" y="2799288"/>
            <a:ext cx="1843735" cy="12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future 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27" y="4218453"/>
            <a:ext cx="1843735" cy="1307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6319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TitleBackgroundBan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.E4dJDkUmqobx591eU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nYwH2tUkOx86uUfMR6g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4dAgPgTU.fDQxl1sFJs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1aBTlEQ0uqHlHmbiqTb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6sOxSpdUqDmxFrXbMom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jfKcumBkusgV_R8AyY9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t1L_ZwwEioNeikWgC0n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AlKU7mSE2b47nEk8B5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lYnCrCiUyo9lWD5iBTJ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OmBNhPt0KOOskwH3wB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Nv0M4t3UWg54HAe1NMU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t8ypj8qUOTIHjRG8I4F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2pch0HZkesd0_NZaKbl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s3oX_OWkywWLqotB2Po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9O7KBxyUa9BK6l1.MIS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gf8LT4ck6_WwNf1J2yH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VAi6bJFUyx0sgt7.SF4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SHJlrHNEiI4tD1PkpnK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Sl38qilkSEKxFxjzWhR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fyloWllEq_RvBLcOP4q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IK3wxwO0eYVR_.LKpyt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DvJIqkGk6qT12oHajKd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ILOiT5PUSByvtooYU9a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uolgJws0qxDNs5ys7p.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jiFkIBDUqfnZs056bNF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1ynEv1okeBmks9Shimp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0XKAeOzkmDHxidhNQmT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QkJBk.kUGS_mjni9FMq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xQmhf1Uka38kPSLitlO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zX.gr6X0OEOGErvPTh5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EAf5MRFUagKvnUqzN8n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.7rhFH00yWyQERqhJo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Yloaj0KEiHnh0BzfP6K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uhLL.xO0yxyxXSMH_Tk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UgZhXwoUqf6I0gM2IvS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Wir98PhkKfAMWu6zH4W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S8WvCpWTEKEWBdnk.Hit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DXasxKMECtnfQjzfAkw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dccKUxGkSB8gX.POPAD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b_j1oEH0aBnFiY_Yx7v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dGvLcaqEesWzfMyUQlx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jjRwDmQ0GFM50oEAafB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4XxMcjQkCjnS0inwR53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1N.bWPVU.N5DpNyVKjP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J4xjjErUGsdlXXLardV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DXeGVzHk.dt_0J58.OF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L0C1byBECfYO9e22Oft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G8OcXeoEmnJoGPJ.yPE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jLG92jO0WJmG8C0pkh7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qii3GrclEKNMFp5D8eb5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yDBPbHc0Cx9Kj92SfJj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ZKep.icOUKZE.B2UmiU5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vD0YTE6Ua3mRNmUntXU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16F82sZ0mnVj_5PpyCZ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lJeZ9hX0Otaz4ZVzHA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eQZKfYQkamAeAfqIcl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3JJjkPikGe9Gn.9VJrQ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_.IRyqFEmyPeUagPEZ0Q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848383"/>
      </a:dk2>
      <a:lt2>
        <a:srgbClr val="CECECE"/>
      </a:lt2>
      <a:accent1>
        <a:srgbClr val="E31B23"/>
      </a:accent1>
      <a:accent2>
        <a:srgbClr val="006086"/>
      </a:accent2>
      <a:accent3>
        <a:srgbClr val="E37735"/>
      </a:accent3>
      <a:accent4>
        <a:srgbClr val="631C15"/>
      </a:accent4>
      <a:accent5>
        <a:srgbClr val="848383"/>
      </a:accent5>
      <a:accent6>
        <a:srgbClr val="9E9844"/>
      </a:accent6>
      <a:hlink>
        <a:srgbClr val="006086"/>
      </a:hlink>
      <a:folHlink>
        <a:srgbClr val="E31B2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RGA_Template_Office.pptx" id="{8537B54F-7352-4499-9230-CBFFE054C8FE}" vid="{E0A48DF0-B29A-4762-BB37-3283FA1A1220}"/>
    </a:ext>
  </a:extLst>
</a:theme>
</file>

<file path=ppt/theme/theme2.xml><?xml version="1.0" encoding="utf-8"?>
<a:theme xmlns:a="http://schemas.openxmlformats.org/drawingml/2006/main" name="Office Theme">
  <a:themeElements>
    <a:clrScheme name="RGA Palette">
      <a:dk1>
        <a:srgbClr val="000000"/>
      </a:dk1>
      <a:lt1>
        <a:srgbClr val="FFFFFF"/>
      </a:lt1>
      <a:dk2>
        <a:srgbClr val="848383"/>
      </a:dk2>
      <a:lt2>
        <a:srgbClr val="CECECE"/>
      </a:lt2>
      <a:accent1>
        <a:srgbClr val="D92B2D"/>
      </a:accent1>
      <a:accent2>
        <a:srgbClr val="006086"/>
      </a:accent2>
      <a:accent3>
        <a:srgbClr val="E37735"/>
      </a:accent3>
      <a:accent4>
        <a:srgbClr val="631C15"/>
      </a:accent4>
      <a:accent5>
        <a:srgbClr val="848383"/>
      </a:accent5>
      <a:accent6>
        <a:srgbClr val="9E9844"/>
      </a:accent6>
      <a:hlink>
        <a:srgbClr val="006086"/>
      </a:hlink>
      <a:folHlink>
        <a:srgbClr val="E31B23"/>
      </a:folHlink>
    </a:clrScheme>
    <a:fontScheme name="Custom 1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F202519AC01F4DB985337A9EEFDEFA" ma:contentTypeVersion="1" ma:contentTypeDescription="Create a new document." ma:contentTypeScope="" ma:versionID="40dd8015e35e7435f24349e5bd1bdd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786520-D866-461B-A592-B81A5A49F7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BEFDA6-0871-457D-9833-057C9BDF3A5C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571C6A-F11F-4BF6-8EB4-A11998A981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RGA_Template_Office</Template>
  <TotalTime>5644</TotalTime>
  <Words>918</Words>
  <Application>Microsoft Office PowerPoint</Application>
  <PresentationFormat>Custom</PresentationFormat>
  <Paragraphs>219</Paragraphs>
  <Slides>27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Microsoft Excel Chart</vt:lpstr>
      <vt:lpstr>Chart</vt:lpstr>
      <vt:lpstr>TCLayout.ActiveDocument.1</vt:lpstr>
      <vt:lpstr>Time for Innovation in Health Insurance ?</vt:lpstr>
      <vt:lpstr>The GCC Health – Is there an Issue ?</vt:lpstr>
      <vt:lpstr>Cost of HealthCare - GCC</vt:lpstr>
      <vt:lpstr>Key Cost Drivers</vt:lpstr>
      <vt:lpstr>Key Cost Drivers - Cancer Burden GCC: Projected increase in Cancer 2012 - 2030</vt:lpstr>
      <vt:lpstr>Health risks increase health costs</vt:lpstr>
      <vt:lpstr>Economic Impact</vt:lpstr>
      <vt:lpstr>AGING AND DISEASE MIX ARE DRIVING RISING COSTS GLOBALLY…</vt:lpstr>
      <vt:lpstr>Cost of Care - Medical Innovations</vt:lpstr>
      <vt:lpstr>. . . All OF WHICH COULD RESULT IN HEALTHCARE SPEND CONSUMING DISPROPORTIONATE AMOUNTS OF GDP IF SYSTEMS GO UNCHANGED</vt:lpstr>
      <vt:lpstr>GCC Health Insurance Market</vt:lpstr>
      <vt:lpstr>Health Service Providers GCC – Performance of Listed Providers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Key Transformation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RGARE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Sample Pages</dc:title>
  <dc:creator>Sebastian, Dennis</dc:creator>
  <dc:description>Template Template for v2007 and v2010</dc:description>
  <cp:lastModifiedBy>Mrcopy</cp:lastModifiedBy>
  <cp:revision>241</cp:revision>
  <cp:lastPrinted>2017-11-21T10:39:35Z</cp:lastPrinted>
  <dcterms:created xsi:type="dcterms:W3CDTF">2017-06-09T06:51:36Z</dcterms:created>
  <dcterms:modified xsi:type="dcterms:W3CDTF">2018-11-07T04:57:46Z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0x010100E9F202519AC01F4DB985337A9EEFDEFA</vt:lpwstr>
  </property>
</Properties>
</file>